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8"/>
  </p:notesMasterIdLst>
  <p:handoutMasterIdLst>
    <p:handoutMasterId r:id="rId29"/>
  </p:handoutMasterIdLst>
  <p:sldIdLst>
    <p:sldId id="571" r:id="rId3"/>
    <p:sldId id="623" r:id="rId4"/>
    <p:sldId id="622" r:id="rId5"/>
    <p:sldId id="624" r:id="rId6"/>
    <p:sldId id="625" r:id="rId7"/>
    <p:sldId id="626" r:id="rId8"/>
    <p:sldId id="629" r:id="rId9"/>
    <p:sldId id="630" r:id="rId10"/>
    <p:sldId id="631" r:id="rId11"/>
    <p:sldId id="632" r:id="rId12"/>
    <p:sldId id="633" r:id="rId13"/>
    <p:sldId id="640" r:id="rId14"/>
    <p:sldId id="634" r:id="rId15"/>
    <p:sldId id="635" r:id="rId16"/>
    <p:sldId id="636" r:id="rId17"/>
    <p:sldId id="637" r:id="rId18"/>
    <p:sldId id="638" r:id="rId19"/>
    <p:sldId id="639" r:id="rId20"/>
    <p:sldId id="641" r:id="rId21"/>
    <p:sldId id="642" r:id="rId22"/>
    <p:sldId id="643" r:id="rId23"/>
    <p:sldId id="644" r:id="rId24"/>
    <p:sldId id="645" r:id="rId25"/>
    <p:sldId id="646" r:id="rId26"/>
    <p:sldId id="62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6" autoAdjust="0"/>
    <p:restoredTop sz="82064" autoAdjust="0"/>
  </p:normalViewPr>
  <p:slideViewPr>
    <p:cSldViewPr>
      <p:cViewPr varScale="1">
        <p:scale>
          <a:sx n="74" d="100"/>
          <a:sy n="74" d="100"/>
        </p:scale>
        <p:origin x="1699"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4/6/2021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4/6/2021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2193732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234386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262913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202136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277606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202648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200797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383053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3398255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213243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a:t>
            </a:fld>
            <a:endParaRPr lang="en-US" dirty="0"/>
          </a:p>
        </p:txBody>
      </p:sp>
    </p:spTree>
    <p:extLst>
      <p:ext uri="{BB962C8B-B14F-4D97-AF65-F5344CB8AC3E}">
        <p14:creationId xmlns:p14="http://schemas.microsoft.com/office/powerpoint/2010/main" val="158541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754071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281942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2624422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213162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978972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88646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56244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a:t>
            </a:fld>
            <a:endParaRPr lang="en-US" dirty="0"/>
          </a:p>
        </p:txBody>
      </p:sp>
    </p:spTree>
    <p:extLst>
      <p:ext uri="{BB962C8B-B14F-4D97-AF65-F5344CB8AC3E}">
        <p14:creationId xmlns:p14="http://schemas.microsoft.com/office/powerpoint/2010/main" val="4120905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181599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344123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130879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410770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3154941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4/6/2021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4/6/2021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4/6/2021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4/6/2021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4/6/2021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4/6/2021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4/6/2021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4/6/2021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4/6/2021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4/6/2021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4/6/2021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4/6/2021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4/6/2021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4/6/2021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4/6/2021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tr-TR" sz="3200" dirty="0"/>
              <a:t>Spring</a:t>
            </a:r>
            <a:r>
              <a:rPr lang="en-US" sz="3200" dirty="0"/>
              <a:t> 20</a:t>
            </a:r>
            <a:r>
              <a:rPr lang="tr-TR" sz="3200" dirty="0"/>
              <a:t>21</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8534400" cy="1368387"/>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3200" b="1" dirty="0">
                <a:solidFill>
                  <a:schemeClr val="tx2"/>
                </a:solidFill>
                <a:latin typeface="Arial"/>
                <a:cs typeface="Arial"/>
              </a:rPr>
              <a:t>Hasan Demirtaş</a:t>
            </a:r>
          </a:p>
          <a:p>
            <a:pPr eaLnBrk="0" hangingPunct="0">
              <a:spcBef>
                <a:spcPct val="20000"/>
              </a:spcBef>
              <a:buClr>
                <a:schemeClr val="hlink"/>
              </a:buClr>
              <a:buSzPct val="75000"/>
            </a:pPr>
            <a:r>
              <a:rPr kumimoji="1" lang="tr-TR" sz="2400" dirty="0">
                <a:solidFill>
                  <a:schemeClr val="tx2"/>
                </a:solidFill>
                <a:latin typeface="Arial"/>
                <a:cs typeface="Arial"/>
                <a:hlinkClick r:id="rId3"/>
              </a:rPr>
              <a:t>hasan.demirtas@yeditepe.edu.tr</a:t>
            </a:r>
            <a:endParaRPr kumimoji="1" lang="tr-TR" sz="2400" dirty="0">
              <a:solidFill>
                <a:schemeClr val="tx2"/>
              </a:solidFill>
              <a:latin typeface="Arial"/>
              <a:cs typeface="Arial"/>
            </a:endParaRPr>
          </a:p>
          <a:p>
            <a:pPr eaLnBrk="0" hangingPunct="0">
              <a:spcBef>
                <a:spcPct val="20000"/>
              </a:spcBef>
              <a:buClr>
                <a:schemeClr val="hlink"/>
              </a:buClr>
              <a:buSzPct val="75000"/>
            </a:pPr>
            <a:r>
              <a:rPr kumimoji="1" lang="tr-TR" sz="2400" dirty="0">
                <a:solidFill>
                  <a:schemeClr val="tx2"/>
                </a:solidFill>
                <a:latin typeface="Arial"/>
                <a:cs typeface="Arial"/>
                <a:hlinkClick r:id="rId4"/>
              </a:rPr>
              <a:t>hdemirtas.academic@gmail.com</a:t>
            </a:r>
            <a:endParaRPr kumimoji="1" lang="tr-TR" sz="2400" dirty="0">
              <a:solidFill>
                <a:schemeClr val="tx2"/>
              </a:solidFill>
              <a:latin typeface="Arial"/>
              <a:cs typeface="Arial"/>
            </a:endParaRPr>
          </a:p>
          <a:p>
            <a:pPr eaLnBrk="0" hangingPunct="0">
              <a:spcBef>
                <a:spcPct val="20000"/>
              </a:spcBef>
              <a:buClr>
                <a:schemeClr val="hlink"/>
              </a:buClr>
              <a:buSzPct val="75000"/>
            </a:pPr>
            <a:endParaRPr kumimoji="1" lang="tr-TR" sz="2400" dirty="0">
              <a:solidFill>
                <a:schemeClr val="tx2"/>
              </a:solidFill>
              <a:latin typeface="Arial"/>
              <a:cs typeface="Arial"/>
            </a:endParaRPr>
          </a:p>
          <a:p>
            <a:pPr eaLnBrk="0" hangingPunct="0">
              <a:spcBef>
                <a:spcPct val="20000"/>
              </a:spcBef>
              <a:buClr>
                <a:schemeClr val="hlink"/>
              </a:buClr>
              <a:buSzPct val="75000"/>
              <a:buFont typeface="Wingdings" pitchFamily="2" charset="2"/>
              <a:buNone/>
            </a:pPr>
            <a:r>
              <a:rPr kumimoji="1" lang="tr-TR" sz="3200" b="1" dirty="0">
                <a:solidFill>
                  <a:schemeClr val="tx2"/>
                </a:solidFill>
                <a:latin typeface="Arial"/>
                <a:cs typeface="Arial"/>
              </a:rPr>
              <a:t>Cumhur Baştürk</a:t>
            </a:r>
          </a:p>
          <a:p>
            <a:pPr eaLnBrk="0" hangingPunct="0">
              <a:spcBef>
                <a:spcPct val="20000"/>
              </a:spcBef>
              <a:buClr>
                <a:schemeClr val="hlink"/>
              </a:buClr>
              <a:buSzPct val="75000"/>
              <a:buFont typeface="Wingdings" pitchFamily="2" charset="2"/>
              <a:buNone/>
            </a:pPr>
            <a:r>
              <a:rPr kumimoji="1" lang="tr-TR" sz="2400" dirty="0">
                <a:solidFill>
                  <a:schemeClr val="tx2"/>
                </a:solidFill>
                <a:latin typeface="Arial"/>
                <a:cs typeface="Arial"/>
                <a:hlinkClick r:id="rId5"/>
              </a:rPr>
              <a:t>basturkc.academic@gmail.com</a:t>
            </a:r>
            <a:endParaRPr kumimoji="1" lang="tr-TR" sz="2400" dirty="0">
              <a:solidFill>
                <a:schemeClr val="tx2"/>
              </a:solidFill>
              <a:latin typeface="Arial"/>
              <a:cs typeface="Arial"/>
            </a:endParaRPr>
          </a:p>
          <a:p>
            <a:pPr eaLnBrk="0" hangingPunct="0">
              <a:spcBef>
                <a:spcPct val="20000"/>
              </a:spcBef>
              <a:buClr>
                <a:schemeClr val="hlink"/>
              </a:buClr>
              <a:buSzPct val="75000"/>
              <a:buFont typeface="Wingdings" pitchFamily="2" charset="2"/>
              <a:buNone/>
            </a:pPr>
            <a:endParaRPr kumimoji="1" lang="tr-TR" sz="2400" dirty="0">
              <a:solidFill>
                <a:schemeClr val="tx2"/>
              </a:solidFill>
              <a:latin typeface="Arial"/>
              <a:cs typeface="Arial"/>
            </a:endParaRPr>
          </a:p>
        </p:txBody>
      </p:sp>
    </p:spTree>
    <p:extLst>
      <p:ext uri="{BB962C8B-B14F-4D97-AF65-F5344CB8AC3E}">
        <p14:creationId xmlns:p14="http://schemas.microsoft.com/office/powerpoint/2010/main" val="3183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10</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Coefficients of LoR</a:t>
            </a:r>
            <a:endParaRPr lang="en-US" sz="2800" dirty="0"/>
          </a:p>
        </p:txBody>
      </p:sp>
      <p:pic>
        <p:nvPicPr>
          <p:cNvPr id="2" name="Picture 1">
            <a:extLst>
              <a:ext uri="{FF2B5EF4-FFF2-40B4-BE49-F238E27FC236}">
                <a16:creationId xmlns:a16="http://schemas.microsoft.com/office/drawing/2014/main" id="{970FE50E-BD67-4E25-A2B6-E54EF002D98F}"/>
              </a:ext>
            </a:extLst>
          </p:cNvPr>
          <p:cNvPicPr>
            <a:picLocks noChangeAspect="1"/>
          </p:cNvPicPr>
          <p:nvPr/>
        </p:nvPicPr>
        <p:blipFill>
          <a:blip r:embed="rId3"/>
          <a:stretch>
            <a:fillRect/>
          </a:stretch>
        </p:blipFill>
        <p:spPr>
          <a:xfrm>
            <a:off x="228600" y="1610760"/>
            <a:ext cx="3557085" cy="1762125"/>
          </a:xfrm>
          <a:prstGeom prst="rect">
            <a:avLst/>
          </a:prstGeom>
        </p:spPr>
      </p:pic>
      <p:sp>
        <p:nvSpPr>
          <p:cNvPr id="3" name="Rectangle 2">
            <a:extLst>
              <a:ext uri="{FF2B5EF4-FFF2-40B4-BE49-F238E27FC236}">
                <a16:creationId xmlns:a16="http://schemas.microsoft.com/office/drawing/2014/main" id="{787F94E6-1F8D-41C0-9EA7-D33B956446A1}"/>
              </a:ext>
            </a:extLst>
          </p:cNvPr>
          <p:cNvSpPr/>
          <p:nvPr/>
        </p:nvSpPr>
        <p:spPr>
          <a:xfrm>
            <a:off x="6248400" y="1212997"/>
            <a:ext cx="609600" cy="261610"/>
          </a:xfrm>
          <a:prstGeom prst="rect">
            <a:avLst/>
          </a:prstGeom>
        </p:spPr>
        <p:txBody>
          <a:bodyPr wrap="square">
            <a:spAutoFit/>
          </a:bodyPr>
          <a:lstStyle/>
          <a:p>
            <a:r>
              <a:rPr lang="de-DE" sz="1100" b="1" dirty="0"/>
              <a:t>NOTE</a:t>
            </a:r>
          </a:p>
        </p:txBody>
      </p:sp>
      <p:pic>
        <p:nvPicPr>
          <p:cNvPr id="4" name="Picture 3">
            <a:extLst>
              <a:ext uri="{FF2B5EF4-FFF2-40B4-BE49-F238E27FC236}">
                <a16:creationId xmlns:a16="http://schemas.microsoft.com/office/drawing/2014/main" id="{5FAF1B0F-23B7-40CE-BC26-456F9E6E17EF}"/>
              </a:ext>
            </a:extLst>
          </p:cNvPr>
          <p:cNvPicPr>
            <a:picLocks noChangeAspect="1"/>
          </p:cNvPicPr>
          <p:nvPr/>
        </p:nvPicPr>
        <p:blipFill>
          <a:blip r:embed="rId4"/>
          <a:stretch>
            <a:fillRect/>
          </a:stretch>
        </p:blipFill>
        <p:spPr>
          <a:xfrm>
            <a:off x="5234922" y="1517966"/>
            <a:ext cx="3680478" cy="890837"/>
          </a:xfrm>
          <a:prstGeom prst="rect">
            <a:avLst/>
          </a:prstGeom>
        </p:spPr>
      </p:pic>
      <p:pic>
        <p:nvPicPr>
          <p:cNvPr id="6" name="Picture 5">
            <a:extLst>
              <a:ext uri="{FF2B5EF4-FFF2-40B4-BE49-F238E27FC236}">
                <a16:creationId xmlns:a16="http://schemas.microsoft.com/office/drawing/2014/main" id="{5F5D7ECD-CE60-4146-BF95-3C07F529B2D6}"/>
              </a:ext>
            </a:extLst>
          </p:cNvPr>
          <p:cNvPicPr>
            <a:picLocks noChangeAspect="1"/>
          </p:cNvPicPr>
          <p:nvPr/>
        </p:nvPicPr>
        <p:blipFill>
          <a:blip r:embed="rId5"/>
          <a:stretch>
            <a:fillRect/>
          </a:stretch>
        </p:blipFill>
        <p:spPr>
          <a:xfrm>
            <a:off x="5234921" y="2491822"/>
            <a:ext cx="3649305" cy="674054"/>
          </a:xfrm>
          <a:prstGeom prst="rect">
            <a:avLst/>
          </a:prstGeom>
        </p:spPr>
      </p:pic>
      <p:pic>
        <p:nvPicPr>
          <p:cNvPr id="7" name="Picture 6">
            <a:extLst>
              <a:ext uri="{FF2B5EF4-FFF2-40B4-BE49-F238E27FC236}">
                <a16:creationId xmlns:a16="http://schemas.microsoft.com/office/drawing/2014/main" id="{ED39127A-19FA-4C02-AB58-A00CD1224B0B}"/>
              </a:ext>
            </a:extLst>
          </p:cNvPr>
          <p:cNvPicPr>
            <a:picLocks noChangeAspect="1"/>
          </p:cNvPicPr>
          <p:nvPr/>
        </p:nvPicPr>
        <p:blipFill>
          <a:blip r:embed="rId6"/>
          <a:stretch>
            <a:fillRect/>
          </a:stretch>
        </p:blipFill>
        <p:spPr>
          <a:xfrm>
            <a:off x="5234920" y="3285942"/>
            <a:ext cx="3649305" cy="812366"/>
          </a:xfrm>
          <a:prstGeom prst="rect">
            <a:avLst/>
          </a:prstGeom>
        </p:spPr>
      </p:pic>
      <p:sp>
        <p:nvSpPr>
          <p:cNvPr id="8" name="Rectangle 7">
            <a:extLst>
              <a:ext uri="{FF2B5EF4-FFF2-40B4-BE49-F238E27FC236}">
                <a16:creationId xmlns:a16="http://schemas.microsoft.com/office/drawing/2014/main" id="{573DAFD6-D212-4C6D-9552-8FEB0C5410DD}"/>
              </a:ext>
            </a:extLst>
          </p:cNvPr>
          <p:cNvSpPr/>
          <p:nvPr/>
        </p:nvSpPr>
        <p:spPr>
          <a:xfrm>
            <a:off x="144172" y="3472804"/>
            <a:ext cx="4283657" cy="954107"/>
          </a:xfrm>
          <a:prstGeom prst="rect">
            <a:avLst/>
          </a:prstGeom>
        </p:spPr>
        <p:txBody>
          <a:bodyPr wrap="square">
            <a:spAutoFit/>
          </a:bodyPr>
          <a:lstStyle/>
          <a:p>
            <a:r>
              <a:rPr lang="de-DE" sz="2000" b="1" dirty="0"/>
              <a:t>p,</a:t>
            </a:r>
            <a:r>
              <a:rPr lang="de-DE" dirty="0"/>
              <a:t> in this case is the probability of a mouse being obese and corresponds a value on the old y-axis between 0 and 1</a:t>
            </a:r>
            <a:r>
              <a:rPr lang="tr-TR" dirty="0"/>
              <a:t>.</a:t>
            </a:r>
            <a:endParaRPr lang="de-DE" dirty="0"/>
          </a:p>
        </p:txBody>
      </p:sp>
      <p:sp>
        <p:nvSpPr>
          <p:cNvPr id="9" name="Rectangle 8">
            <a:extLst>
              <a:ext uri="{FF2B5EF4-FFF2-40B4-BE49-F238E27FC236}">
                <a16:creationId xmlns:a16="http://schemas.microsoft.com/office/drawing/2014/main" id="{19DAFF6B-32EA-4565-BDA8-BF3B640B1718}"/>
              </a:ext>
            </a:extLst>
          </p:cNvPr>
          <p:cNvSpPr/>
          <p:nvPr/>
        </p:nvSpPr>
        <p:spPr>
          <a:xfrm>
            <a:off x="1597945" y="1198809"/>
            <a:ext cx="3510769" cy="553998"/>
          </a:xfrm>
          <a:prstGeom prst="rect">
            <a:avLst/>
          </a:prstGeom>
        </p:spPr>
        <p:txBody>
          <a:bodyPr wrap="square">
            <a:spAutoFit/>
          </a:bodyPr>
          <a:lstStyle/>
          <a:p>
            <a:r>
              <a:rPr lang="de-DE" sz="1400" dirty="0"/>
              <a:t>mid-point on the old y-axis corresponds to </a:t>
            </a:r>
            <a:r>
              <a:rPr lang="tr-TR" sz="1400" dirty="0"/>
              <a:t>  </a:t>
            </a:r>
          </a:p>
          <a:p>
            <a:r>
              <a:rPr lang="tr-TR" sz="1600" b="1" dirty="0"/>
              <a:t>                          </a:t>
            </a:r>
            <a:r>
              <a:rPr lang="de-DE" sz="1600" b="1" dirty="0"/>
              <a:t>p = 0.5</a:t>
            </a:r>
            <a:endParaRPr lang="de-DE" sz="1400" b="1" dirty="0"/>
          </a:p>
        </p:txBody>
      </p:sp>
      <p:cxnSp>
        <p:nvCxnSpPr>
          <p:cNvPr id="11" name="Connector: Curved 10">
            <a:extLst>
              <a:ext uri="{FF2B5EF4-FFF2-40B4-BE49-F238E27FC236}">
                <a16:creationId xmlns:a16="http://schemas.microsoft.com/office/drawing/2014/main" id="{5F7DD834-2594-4A29-9A18-7C58268B41B8}"/>
              </a:ext>
            </a:extLst>
          </p:cNvPr>
          <p:cNvCxnSpPr>
            <a:cxnSpLocks/>
          </p:cNvCxnSpPr>
          <p:nvPr/>
        </p:nvCxnSpPr>
        <p:spPr>
          <a:xfrm flipV="1">
            <a:off x="457200" y="1405567"/>
            <a:ext cx="1219200" cy="1032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2487E8-9927-4A9F-9691-27D479E67237}"/>
              </a:ext>
            </a:extLst>
          </p:cNvPr>
          <p:cNvPicPr>
            <a:picLocks noChangeAspect="1"/>
          </p:cNvPicPr>
          <p:nvPr/>
        </p:nvPicPr>
        <p:blipFill>
          <a:blip r:embed="rId7"/>
          <a:stretch>
            <a:fillRect/>
          </a:stretch>
        </p:blipFill>
        <p:spPr>
          <a:xfrm>
            <a:off x="225288" y="5157902"/>
            <a:ext cx="4500310" cy="1531670"/>
          </a:xfrm>
          <a:prstGeom prst="rect">
            <a:avLst/>
          </a:prstGeom>
        </p:spPr>
      </p:pic>
      <p:pic>
        <p:nvPicPr>
          <p:cNvPr id="18" name="Picture 17">
            <a:extLst>
              <a:ext uri="{FF2B5EF4-FFF2-40B4-BE49-F238E27FC236}">
                <a16:creationId xmlns:a16="http://schemas.microsoft.com/office/drawing/2014/main" id="{E89EDD82-1BE8-47F0-BEC6-2D71B89E8B4C}"/>
              </a:ext>
            </a:extLst>
          </p:cNvPr>
          <p:cNvPicPr>
            <a:picLocks noChangeAspect="1"/>
          </p:cNvPicPr>
          <p:nvPr/>
        </p:nvPicPr>
        <p:blipFill>
          <a:blip r:embed="rId8"/>
          <a:stretch>
            <a:fillRect/>
          </a:stretch>
        </p:blipFill>
        <p:spPr>
          <a:xfrm>
            <a:off x="4859633" y="5148009"/>
            <a:ext cx="4024592" cy="1527428"/>
          </a:xfrm>
          <a:prstGeom prst="rect">
            <a:avLst/>
          </a:prstGeom>
        </p:spPr>
      </p:pic>
      <p:sp>
        <p:nvSpPr>
          <p:cNvPr id="19" name="Rectangle 18">
            <a:extLst>
              <a:ext uri="{FF2B5EF4-FFF2-40B4-BE49-F238E27FC236}">
                <a16:creationId xmlns:a16="http://schemas.microsoft.com/office/drawing/2014/main" id="{C0A61DBC-1EC5-43FE-8B89-691D6931F3E2}"/>
              </a:ext>
            </a:extLst>
          </p:cNvPr>
          <p:cNvSpPr/>
          <p:nvPr/>
        </p:nvSpPr>
        <p:spPr>
          <a:xfrm>
            <a:off x="3072206" y="4147063"/>
            <a:ext cx="2774303" cy="938719"/>
          </a:xfrm>
          <a:prstGeom prst="rect">
            <a:avLst/>
          </a:prstGeom>
        </p:spPr>
        <p:txBody>
          <a:bodyPr wrap="square">
            <a:spAutoFit/>
          </a:bodyPr>
          <a:lstStyle/>
          <a:p>
            <a:r>
              <a:rPr lang="tr-TR" sz="1100" dirty="0"/>
              <a:t> </a:t>
            </a:r>
            <a:r>
              <a:rPr lang="de-DE" sz="1100" dirty="0"/>
              <a:t> p= 0.5    </a:t>
            </a:r>
            <a:r>
              <a:rPr lang="tr-TR" sz="1100" dirty="0"/>
              <a:t>  </a:t>
            </a:r>
            <a:r>
              <a:rPr lang="de-DE" sz="1100" dirty="0"/>
              <a:t>log(0.5   / (1-0.5))   = 0</a:t>
            </a:r>
          </a:p>
          <a:p>
            <a:r>
              <a:rPr lang="de-DE" sz="1100" dirty="0"/>
              <a:t>  p= 0.731  log(0.731 / (1-0.731)) = 1</a:t>
            </a:r>
          </a:p>
          <a:p>
            <a:r>
              <a:rPr lang="de-DE" sz="1100" dirty="0"/>
              <a:t>  p= 0.88   </a:t>
            </a:r>
            <a:r>
              <a:rPr lang="tr-TR" sz="1100" dirty="0"/>
              <a:t>  </a:t>
            </a:r>
            <a:r>
              <a:rPr lang="de-DE" sz="1100" dirty="0"/>
              <a:t>log(0.88  / (1-0.88))  = 2</a:t>
            </a:r>
          </a:p>
          <a:p>
            <a:r>
              <a:rPr lang="de-DE" sz="1100" dirty="0"/>
              <a:t>  p= 0.95   </a:t>
            </a:r>
            <a:r>
              <a:rPr lang="tr-TR" sz="1100" dirty="0"/>
              <a:t>  </a:t>
            </a:r>
            <a:r>
              <a:rPr lang="de-DE" sz="1100" dirty="0"/>
              <a:t>log(0.95  / (1-0.95))  = 3</a:t>
            </a:r>
          </a:p>
          <a:p>
            <a:r>
              <a:rPr lang="de-DE" sz="1100" dirty="0"/>
              <a:t>  p= 1      </a:t>
            </a:r>
            <a:r>
              <a:rPr lang="tr-TR" sz="1100" dirty="0"/>
              <a:t>    </a:t>
            </a:r>
            <a:r>
              <a:rPr lang="de-DE" sz="1100" dirty="0"/>
              <a:t>log(1) - log(0) = +infinity</a:t>
            </a:r>
          </a:p>
        </p:txBody>
      </p:sp>
    </p:spTree>
    <p:extLst>
      <p:ext uri="{BB962C8B-B14F-4D97-AF65-F5344CB8AC3E}">
        <p14:creationId xmlns:p14="http://schemas.microsoft.com/office/powerpoint/2010/main" val="36218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BAAF4-1FBC-455C-9AC4-C323B4032AA3}"/>
              </a:ext>
            </a:extLst>
          </p:cNvPr>
          <p:cNvPicPr>
            <a:picLocks noChangeAspect="1"/>
          </p:cNvPicPr>
          <p:nvPr/>
        </p:nvPicPr>
        <p:blipFill>
          <a:blip r:embed="rId3"/>
          <a:stretch>
            <a:fillRect/>
          </a:stretch>
        </p:blipFill>
        <p:spPr>
          <a:xfrm>
            <a:off x="228600" y="1371600"/>
            <a:ext cx="4766623" cy="2832911"/>
          </a:xfrm>
          <a:prstGeom prst="rect">
            <a:avLst/>
          </a:prstGeom>
        </p:spPr>
      </p:pic>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11</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Coefficients of LoR</a:t>
            </a:r>
            <a:endParaRPr lang="en-US" sz="2800" dirty="0"/>
          </a:p>
        </p:txBody>
      </p:sp>
      <p:sp>
        <p:nvSpPr>
          <p:cNvPr id="4" name="Rectangle 3">
            <a:extLst>
              <a:ext uri="{FF2B5EF4-FFF2-40B4-BE49-F238E27FC236}">
                <a16:creationId xmlns:a16="http://schemas.microsoft.com/office/drawing/2014/main" id="{E7C8A821-B4B2-4F11-B7E2-F0CA997548EF}"/>
              </a:ext>
            </a:extLst>
          </p:cNvPr>
          <p:cNvSpPr/>
          <p:nvPr/>
        </p:nvSpPr>
        <p:spPr>
          <a:xfrm>
            <a:off x="228600" y="3198167"/>
            <a:ext cx="2286000" cy="646331"/>
          </a:xfrm>
          <a:prstGeom prst="rect">
            <a:avLst/>
          </a:prstGeom>
        </p:spPr>
        <p:txBody>
          <a:bodyPr wrap="square">
            <a:spAutoFit/>
          </a:bodyPr>
          <a:lstStyle/>
          <a:p>
            <a:r>
              <a:rPr lang="de-DE" sz="1200" dirty="0"/>
              <a:t>The coefficients for the line are what you get when you do logistic regression.</a:t>
            </a:r>
          </a:p>
        </p:txBody>
      </p:sp>
      <p:pic>
        <p:nvPicPr>
          <p:cNvPr id="7" name="Picture 6">
            <a:extLst>
              <a:ext uri="{FF2B5EF4-FFF2-40B4-BE49-F238E27FC236}">
                <a16:creationId xmlns:a16="http://schemas.microsoft.com/office/drawing/2014/main" id="{B905EB9E-E4EE-4B16-88CA-0FE953926458}"/>
              </a:ext>
            </a:extLst>
          </p:cNvPr>
          <p:cNvPicPr>
            <a:picLocks noChangeAspect="1"/>
          </p:cNvPicPr>
          <p:nvPr/>
        </p:nvPicPr>
        <p:blipFill>
          <a:blip r:embed="rId4"/>
          <a:stretch>
            <a:fillRect/>
          </a:stretch>
        </p:blipFill>
        <p:spPr>
          <a:xfrm>
            <a:off x="5121733" y="1364672"/>
            <a:ext cx="3793667" cy="1833495"/>
          </a:xfrm>
          <a:prstGeom prst="rect">
            <a:avLst/>
          </a:prstGeom>
        </p:spPr>
      </p:pic>
      <p:sp>
        <p:nvSpPr>
          <p:cNvPr id="8" name="Rectangle 7">
            <a:extLst>
              <a:ext uri="{FF2B5EF4-FFF2-40B4-BE49-F238E27FC236}">
                <a16:creationId xmlns:a16="http://schemas.microsoft.com/office/drawing/2014/main" id="{E4D172B6-7BEB-40C1-9F57-E9250C93C236}"/>
              </a:ext>
            </a:extLst>
          </p:cNvPr>
          <p:cNvSpPr/>
          <p:nvPr/>
        </p:nvSpPr>
        <p:spPr>
          <a:xfrm>
            <a:off x="5432444" y="3269671"/>
            <a:ext cx="3482956" cy="646331"/>
          </a:xfrm>
          <a:prstGeom prst="rect">
            <a:avLst/>
          </a:prstGeom>
        </p:spPr>
        <p:txBody>
          <a:bodyPr wrap="square">
            <a:spAutoFit/>
          </a:bodyPr>
          <a:lstStyle/>
          <a:p>
            <a:r>
              <a:rPr lang="de-DE" dirty="0"/>
              <a:t>It means </a:t>
            </a:r>
            <a:r>
              <a:rPr lang="tr-TR" dirty="0"/>
              <a:t>that </a:t>
            </a:r>
            <a:r>
              <a:rPr lang="tr-TR" u="sng" dirty="0"/>
              <a:t>interception is not statistically significant</a:t>
            </a:r>
            <a:r>
              <a:rPr lang="tr-TR" dirty="0"/>
              <a:t>.</a:t>
            </a:r>
            <a:endParaRPr lang="de-DE" dirty="0"/>
          </a:p>
        </p:txBody>
      </p:sp>
      <p:sp>
        <p:nvSpPr>
          <p:cNvPr id="9" name="Rectangle 8">
            <a:extLst>
              <a:ext uri="{FF2B5EF4-FFF2-40B4-BE49-F238E27FC236}">
                <a16:creationId xmlns:a16="http://schemas.microsoft.com/office/drawing/2014/main" id="{BEDCEC47-BC26-40DB-9AC4-613E31E48825}"/>
              </a:ext>
            </a:extLst>
          </p:cNvPr>
          <p:cNvSpPr/>
          <p:nvPr/>
        </p:nvSpPr>
        <p:spPr>
          <a:xfrm>
            <a:off x="228600" y="4433111"/>
            <a:ext cx="2820003" cy="369332"/>
          </a:xfrm>
          <a:prstGeom prst="rect">
            <a:avLst/>
          </a:prstGeom>
        </p:spPr>
        <p:txBody>
          <a:bodyPr wrap="none">
            <a:spAutoFit/>
          </a:bodyPr>
          <a:lstStyle/>
          <a:p>
            <a:r>
              <a:rPr lang="de-DE" dirty="0"/>
              <a:t>...and how about the slope ? </a:t>
            </a:r>
          </a:p>
        </p:txBody>
      </p:sp>
      <p:sp>
        <p:nvSpPr>
          <p:cNvPr id="10" name="Rectangle 9">
            <a:extLst>
              <a:ext uri="{FF2B5EF4-FFF2-40B4-BE49-F238E27FC236}">
                <a16:creationId xmlns:a16="http://schemas.microsoft.com/office/drawing/2014/main" id="{9A669C55-B69C-4783-BD58-61E6BF9D761A}"/>
              </a:ext>
            </a:extLst>
          </p:cNvPr>
          <p:cNvSpPr/>
          <p:nvPr/>
        </p:nvSpPr>
        <p:spPr>
          <a:xfrm>
            <a:off x="228600" y="4840069"/>
            <a:ext cx="4572000" cy="646331"/>
          </a:xfrm>
          <a:prstGeom prst="rect">
            <a:avLst/>
          </a:prstGeom>
        </p:spPr>
        <p:txBody>
          <a:bodyPr>
            <a:spAutoFit/>
          </a:bodyPr>
          <a:lstStyle/>
          <a:p>
            <a:r>
              <a:rPr lang="de-DE" dirty="0"/>
              <a:t>It means for every </a:t>
            </a:r>
            <a:r>
              <a:rPr lang="de-DE" b="1" dirty="0"/>
              <a:t>one unit</a:t>
            </a:r>
            <a:r>
              <a:rPr lang="de-DE" dirty="0"/>
              <a:t> of weight gained, </a:t>
            </a:r>
            <a:r>
              <a:rPr lang="de-DE" b="1" dirty="0"/>
              <a:t>log(odds of obesity)</a:t>
            </a:r>
            <a:r>
              <a:rPr lang="de-DE" dirty="0"/>
              <a:t> increases by </a:t>
            </a:r>
            <a:r>
              <a:rPr lang="de-DE" b="1" dirty="0"/>
              <a:t>1.825</a:t>
            </a:r>
          </a:p>
        </p:txBody>
      </p:sp>
      <p:sp>
        <p:nvSpPr>
          <p:cNvPr id="11" name="Rectangle 10">
            <a:extLst>
              <a:ext uri="{FF2B5EF4-FFF2-40B4-BE49-F238E27FC236}">
                <a16:creationId xmlns:a16="http://schemas.microsoft.com/office/drawing/2014/main" id="{51A03D24-035E-4CBB-AABD-495E23A3C2D0}"/>
              </a:ext>
            </a:extLst>
          </p:cNvPr>
          <p:cNvSpPr/>
          <p:nvPr/>
        </p:nvSpPr>
        <p:spPr>
          <a:xfrm>
            <a:off x="4610100" y="4789681"/>
            <a:ext cx="4572000" cy="1200329"/>
          </a:xfrm>
          <a:prstGeom prst="rect">
            <a:avLst/>
          </a:prstGeom>
        </p:spPr>
        <p:txBody>
          <a:bodyPr>
            <a:spAutoFit/>
          </a:bodyPr>
          <a:lstStyle/>
          <a:p>
            <a:r>
              <a:rPr lang="tr-TR" dirty="0"/>
              <a:t>...also i</a:t>
            </a:r>
            <a:r>
              <a:rPr lang="de-DE" dirty="0"/>
              <a:t>t means we can't reject Null Hypothesis, therefore we can </a:t>
            </a:r>
            <a:r>
              <a:rPr lang="de-DE" b="1" dirty="0"/>
              <a:t>omit</a:t>
            </a:r>
            <a:r>
              <a:rPr lang="de-DE" dirty="0"/>
              <a:t> variable </a:t>
            </a:r>
            <a:r>
              <a:rPr lang="tr-TR" b="1" dirty="0"/>
              <a:t>«</a:t>
            </a:r>
            <a:r>
              <a:rPr lang="de-DE" b="1" dirty="0"/>
              <a:t>weight</a:t>
            </a:r>
            <a:r>
              <a:rPr lang="tr-TR" b="1" dirty="0"/>
              <a:t>»</a:t>
            </a:r>
            <a:r>
              <a:rPr lang="tr-TR" dirty="0"/>
              <a:t>    </a:t>
            </a:r>
          </a:p>
          <a:p>
            <a:r>
              <a:rPr lang="tr-TR" dirty="0"/>
              <a:t>                          </a:t>
            </a:r>
            <a:r>
              <a:rPr lang="tr-TR" b="1" dirty="0"/>
              <a:t>WOOOW!</a:t>
            </a:r>
          </a:p>
          <a:p>
            <a:r>
              <a:rPr lang="tr-TR" dirty="0"/>
              <a:t>It’s all because of our sample size!</a:t>
            </a:r>
            <a:endParaRPr lang="de-DE" dirty="0"/>
          </a:p>
        </p:txBody>
      </p:sp>
    </p:spTree>
    <p:extLst>
      <p:ext uri="{BB962C8B-B14F-4D97-AF65-F5344CB8AC3E}">
        <p14:creationId xmlns:p14="http://schemas.microsoft.com/office/powerpoint/2010/main" val="383080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12</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Maximum Likelihood of LoR</a:t>
            </a:r>
            <a:endParaRPr lang="en-US" sz="2800" dirty="0"/>
          </a:p>
        </p:txBody>
      </p:sp>
      <p:sp>
        <p:nvSpPr>
          <p:cNvPr id="2" name="Rectangle 1">
            <a:extLst>
              <a:ext uri="{FF2B5EF4-FFF2-40B4-BE49-F238E27FC236}">
                <a16:creationId xmlns:a16="http://schemas.microsoft.com/office/drawing/2014/main" id="{CE549092-35EA-4A50-99CE-736DDD2E6464}"/>
              </a:ext>
            </a:extLst>
          </p:cNvPr>
          <p:cNvSpPr/>
          <p:nvPr/>
        </p:nvSpPr>
        <p:spPr>
          <a:xfrm>
            <a:off x="228600" y="1305343"/>
            <a:ext cx="8690112" cy="2308324"/>
          </a:xfrm>
          <a:prstGeom prst="rect">
            <a:avLst/>
          </a:prstGeom>
        </p:spPr>
        <p:txBody>
          <a:bodyPr wrap="square">
            <a:spAutoFit/>
          </a:bodyPr>
          <a:lstStyle/>
          <a:p>
            <a:r>
              <a:rPr lang="de-DE" dirty="0"/>
              <a:t>In L</a:t>
            </a:r>
            <a:r>
              <a:rPr lang="tr-TR" dirty="0"/>
              <a:t>o</a:t>
            </a:r>
            <a:r>
              <a:rPr lang="de-DE" dirty="0"/>
              <a:t>R, however, the relation</a:t>
            </a:r>
            <a:r>
              <a:rPr lang="tr-TR" dirty="0"/>
              <a:t> </a:t>
            </a:r>
            <a:r>
              <a:rPr lang="de-DE" dirty="0"/>
              <a:t>between Y and x is nonlinear. So the least squares is</a:t>
            </a:r>
          </a:p>
          <a:p>
            <a:r>
              <a:rPr lang="de-DE" dirty="0"/>
              <a:t>inappropriate for L</a:t>
            </a:r>
            <a:r>
              <a:rPr lang="tr-TR" dirty="0"/>
              <a:t>o</a:t>
            </a:r>
            <a:r>
              <a:rPr lang="de-DE" dirty="0"/>
              <a:t>R.</a:t>
            </a:r>
            <a:endParaRPr lang="tr-TR" dirty="0"/>
          </a:p>
          <a:p>
            <a:endParaRPr lang="de-DE" dirty="0"/>
          </a:p>
          <a:p>
            <a:r>
              <a:rPr lang="de-DE" dirty="0"/>
              <a:t>– The dependent variable Y (or the residuals) doesn’t</a:t>
            </a:r>
            <a:r>
              <a:rPr lang="tr-TR" dirty="0"/>
              <a:t> </a:t>
            </a:r>
            <a:r>
              <a:rPr lang="de-DE" dirty="0"/>
              <a:t>follow a normal distribution (Y is a categorical response</a:t>
            </a:r>
            <a:r>
              <a:rPr lang="tr-TR" dirty="0"/>
              <a:t> </a:t>
            </a:r>
            <a:r>
              <a:rPr lang="de-DE" dirty="0"/>
              <a:t>variable and it takes only the values of 0 and 1,following a binomial distribution)</a:t>
            </a:r>
          </a:p>
          <a:p>
            <a:r>
              <a:rPr lang="de-DE" dirty="0"/>
              <a:t>– The variance of Y is not constant across all classes (high</a:t>
            </a:r>
            <a:r>
              <a:rPr lang="tr-TR" dirty="0"/>
              <a:t> </a:t>
            </a:r>
            <a:r>
              <a:rPr lang="de-DE" dirty="0"/>
              <a:t>variance for p near 0.5 and </a:t>
            </a:r>
            <a:endParaRPr lang="tr-TR" dirty="0"/>
          </a:p>
          <a:p>
            <a:r>
              <a:rPr lang="de-DE" dirty="0"/>
              <a:t>lower variance towards 0</a:t>
            </a:r>
            <a:r>
              <a:rPr lang="tr-TR" dirty="0"/>
              <a:t> </a:t>
            </a:r>
            <a:r>
              <a:rPr lang="de-DE" dirty="0"/>
              <a:t>and 1)</a:t>
            </a:r>
          </a:p>
        </p:txBody>
      </p:sp>
      <p:sp>
        <p:nvSpPr>
          <p:cNvPr id="4" name="Rectangle 3">
            <a:extLst>
              <a:ext uri="{FF2B5EF4-FFF2-40B4-BE49-F238E27FC236}">
                <a16:creationId xmlns:a16="http://schemas.microsoft.com/office/drawing/2014/main" id="{AEB4FDA8-95B5-4E23-937B-D005B076657D}"/>
              </a:ext>
            </a:extLst>
          </p:cNvPr>
          <p:cNvSpPr/>
          <p:nvPr/>
        </p:nvSpPr>
        <p:spPr>
          <a:xfrm>
            <a:off x="245918" y="4191000"/>
            <a:ext cx="8683185" cy="646331"/>
          </a:xfrm>
          <a:prstGeom prst="rect">
            <a:avLst/>
          </a:prstGeom>
        </p:spPr>
        <p:txBody>
          <a:bodyPr wrap="square">
            <a:spAutoFit/>
          </a:bodyPr>
          <a:lstStyle/>
          <a:p>
            <a:r>
              <a:rPr lang="en-US" dirty="0"/>
              <a:t>L</a:t>
            </a:r>
            <a:r>
              <a:rPr lang="tr-TR" dirty="0"/>
              <a:t>o</a:t>
            </a:r>
            <a:r>
              <a:rPr lang="en-US" dirty="0"/>
              <a:t>R therefore uses the Maximum Likelihood Estimation</a:t>
            </a:r>
            <a:r>
              <a:rPr lang="tr-TR" dirty="0"/>
              <a:t> </a:t>
            </a:r>
            <a:r>
              <a:rPr lang="en-US" dirty="0"/>
              <a:t>method to estimate coefficients that maximize the</a:t>
            </a:r>
            <a:r>
              <a:rPr lang="tr-TR" dirty="0"/>
              <a:t> </a:t>
            </a:r>
            <a:r>
              <a:rPr lang="en-US" dirty="0"/>
              <a:t>probability of obtaining the training data.</a:t>
            </a:r>
            <a:endParaRPr lang="de-DE" dirty="0"/>
          </a:p>
        </p:txBody>
      </p:sp>
    </p:spTree>
    <p:extLst>
      <p:ext uri="{BB962C8B-B14F-4D97-AF65-F5344CB8AC3E}">
        <p14:creationId xmlns:p14="http://schemas.microsoft.com/office/powerpoint/2010/main" val="256112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13</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Maximum Likelihood of LoR</a:t>
            </a:r>
            <a:endParaRPr lang="en-US" sz="2800" dirty="0"/>
          </a:p>
        </p:txBody>
      </p:sp>
      <p:pic>
        <p:nvPicPr>
          <p:cNvPr id="2" name="Picture 1">
            <a:extLst>
              <a:ext uri="{FF2B5EF4-FFF2-40B4-BE49-F238E27FC236}">
                <a16:creationId xmlns:a16="http://schemas.microsoft.com/office/drawing/2014/main" id="{E909019D-7A30-49CC-A821-04D8A7764A48}"/>
              </a:ext>
            </a:extLst>
          </p:cNvPr>
          <p:cNvPicPr>
            <a:picLocks noChangeAspect="1"/>
          </p:cNvPicPr>
          <p:nvPr/>
        </p:nvPicPr>
        <p:blipFill>
          <a:blip r:embed="rId3"/>
          <a:stretch>
            <a:fillRect/>
          </a:stretch>
        </p:blipFill>
        <p:spPr>
          <a:xfrm>
            <a:off x="228600" y="1447800"/>
            <a:ext cx="2809801" cy="1457997"/>
          </a:xfrm>
          <a:prstGeom prst="rect">
            <a:avLst/>
          </a:prstGeom>
        </p:spPr>
      </p:pic>
      <p:pic>
        <p:nvPicPr>
          <p:cNvPr id="3" name="Picture 2">
            <a:extLst>
              <a:ext uri="{FF2B5EF4-FFF2-40B4-BE49-F238E27FC236}">
                <a16:creationId xmlns:a16="http://schemas.microsoft.com/office/drawing/2014/main" id="{FBE80AE7-5135-4621-84D9-98D9E1F5306C}"/>
              </a:ext>
            </a:extLst>
          </p:cNvPr>
          <p:cNvPicPr>
            <a:picLocks noChangeAspect="1"/>
          </p:cNvPicPr>
          <p:nvPr/>
        </p:nvPicPr>
        <p:blipFill>
          <a:blip r:embed="rId4"/>
          <a:stretch>
            <a:fillRect/>
          </a:stretch>
        </p:blipFill>
        <p:spPr>
          <a:xfrm>
            <a:off x="3124200" y="1447800"/>
            <a:ext cx="2561566" cy="1457998"/>
          </a:xfrm>
          <a:prstGeom prst="rect">
            <a:avLst/>
          </a:prstGeom>
        </p:spPr>
      </p:pic>
      <p:pic>
        <p:nvPicPr>
          <p:cNvPr id="4" name="Picture 3">
            <a:extLst>
              <a:ext uri="{FF2B5EF4-FFF2-40B4-BE49-F238E27FC236}">
                <a16:creationId xmlns:a16="http://schemas.microsoft.com/office/drawing/2014/main" id="{9F72B85F-C7B6-43ED-A4F5-C03FF450506F}"/>
              </a:ext>
            </a:extLst>
          </p:cNvPr>
          <p:cNvPicPr>
            <a:picLocks noChangeAspect="1"/>
          </p:cNvPicPr>
          <p:nvPr/>
        </p:nvPicPr>
        <p:blipFill>
          <a:blip r:embed="rId5"/>
          <a:stretch>
            <a:fillRect/>
          </a:stretch>
        </p:blipFill>
        <p:spPr>
          <a:xfrm>
            <a:off x="5919356" y="1425501"/>
            <a:ext cx="2919844" cy="1496239"/>
          </a:xfrm>
          <a:prstGeom prst="rect">
            <a:avLst/>
          </a:prstGeom>
        </p:spPr>
      </p:pic>
      <p:pic>
        <p:nvPicPr>
          <p:cNvPr id="7" name="Picture 6">
            <a:extLst>
              <a:ext uri="{FF2B5EF4-FFF2-40B4-BE49-F238E27FC236}">
                <a16:creationId xmlns:a16="http://schemas.microsoft.com/office/drawing/2014/main" id="{DE667108-7824-4B23-9850-5CBC57EE2301}"/>
              </a:ext>
            </a:extLst>
          </p:cNvPr>
          <p:cNvPicPr>
            <a:picLocks noChangeAspect="1"/>
          </p:cNvPicPr>
          <p:nvPr/>
        </p:nvPicPr>
        <p:blipFill>
          <a:blip r:embed="rId6"/>
          <a:stretch>
            <a:fillRect/>
          </a:stretch>
        </p:blipFill>
        <p:spPr>
          <a:xfrm>
            <a:off x="3231191" y="3204241"/>
            <a:ext cx="1808895" cy="1502596"/>
          </a:xfrm>
          <a:prstGeom prst="rect">
            <a:avLst/>
          </a:prstGeom>
        </p:spPr>
      </p:pic>
      <p:pic>
        <p:nvPicPr>
          <p:cNvPr id="8" name="Picture 7">
            <a:extLst>
              <a:ext uri="{FF2B5EF4-FFF2-40B4-BE49-F238E27FC236}">
                <a16:creationId xmlns:a16="http://schemas.microsoft.com/office/drawing/2014/main" id="{21F2D320-F366-4CB5-90B0-D7F3FE72BE1E}"/>
              </a:ext>
            </a:extLst>
          </p:cNvPr>
          <p:cNvPicPr>
            <a:picLocks noChangeAspect="1"/>
          </p:cNvPicPr>
          <p:nvPr/>
        </p:nvPicPr>
        <p:blipFill>
          <a:blip r:embed="rId7"/>
          <a:stretch>
            <a:fillRect/>
          </a:stretch>
        </p:blipFill>
        <p:spPr>
          <a:xfrm>
            <a:off x="5152678" y="3195367"/>
            <a:ext cx="1847372" cy="1508241"/>
          </a:xfrm>
          <a:prstGeom prst="rect">
            <a:avLst/>
          </a:prstGeom>
        </p:spPr>
      </p:pic>
      <p:pic>
        <p:nvPicPr>
          <p:cNvPr id="9" name="Picture 8">
            <a:extLst>
              <a:ext uri="{FF2B5EF4-FFF2-40B4-BE49-F238E27FC236}">
                <a16:creationId xmlns:a16="http://schemas.microsoft.com/office/drawing/2014/main" id="{10847D36-3122-4C36-A9F8-C3C71B5501FE}"/>
              </a:ext>
            </a:extLst>
          </p:cNvPr>
          <p:cNvPicPr>
            <a:picLocks noChangeAspect="1"/>
          </p:cNvPicPr>
          <p:nvPr/>
        </p:nvPicPr>
        <p:blipFill>
          <a:blip r:embed="rId8"/>
          <a:stretch>
            <a:fillRect/>
          </a:stretch>
        </p:blipFill>
        <p:spPr>
          <a:xfrm>
            <a:off x="7120730" y="3210597"/>
            <a:ext cx="1718470" cy="1502596"/>
          </a:xfrm>
          <a:prstGeom prst="rect">
            <a:avLst/>
          </a:prstGeom>
        </p:spPr>
      </p:pic>
      <p:pic>
        <p:nvPicPr>
          <p:cNvPr id="10" name="Picture 9">
            <a:extLst>
              <a:ext uri="{FF2B5EF4-FFF2-40B4-BE49-F238E27FC236}">
                <a16:creationId xmlns:a16="http://schemas.microsoft.com/office/drawing/2014/main" id="{80068822-8A39-4790-BB80-9267FC7BEE9F}"/>
              </a:ext>
            </a:extLst>
          </p:cNvPr>
          <p:cNvPicPr>
            <a:picLocks noChangeAspect="1"/>
          </p:cNvPicPr>
          <p:nvPr/>
        </p:nvPicPr>
        <p:blipFill>
          <a:blip r:embed="rId9"/>
          <a:stretch>
            <a:fillRect/>
          </a:stretch>
        </p:blipFill>
        <p:spPr>
          <a:xfrm>
            <a:off x="221571" y="3195366"/>
            <a:ext cx="2865362" cy="1508241"/>
          </a:xfrm>
          <a:prstGeom prst="rect">
            <a:avLst/>
          </a:prstGeom>
        </p:spPr>
      </p:pic>
      <p:sp>
        <p:nvSpPr>
          <p:cNvPr id="11" name="Rectangle 10">
            <a:extLst>
              <a:ext uri="{FF2B5EF4-FFF2-40B4-BE49-F238E27FC236}">
                <a16:creationId xmlns:a16="http://schemas.microsoft.com/office/drawing/2014/main" id="{0E4191F4-BD39-4301-91E4-892C869A88D8}"/>
              </a:ext>
            </a:extLst>
          </p:cNvPr>
          <p:cNvSpPr/>
          <p:nvPr/>
        </p:nvSpPr>
        <p:spPr>
          <a:xfrm>
            <a:off x="221571" y="5114727"/>
            <a:ext cx="8617629" cy="307777"/>
          </a:xfrm>
          <a:prstGeom prst="rect">
            <a:avLst/>
          </a:prstGeom>
        </p:spPr>
        <p:txBody>
          <a:bodyPr wrap="square">
            <a:spAutoFit/>
          </a:bodyPr>
          <a:lstStyle/>
          <a:p>
            <a:r>
              <a:rPr lang="de-DE" sz="1400" b="1" dirty="0"/>
              <a:t>We remembered how to create "best fit line in LR", let's use LoR to determine the effect of weight on obesity.</a:t>
            </a:r>
          </a:p>
        </p:txBody>
      </p:sp>
    </p:spTree>
    <p:extLst>
      <p:ext uri="{BB962C8B-B14F-4D97-AF65-F5344CB8AC3E}">
        <p14:creationId xmlns:p14="http://schemas.microsoft.com/office/powerpoint/2010/main" val="69511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14</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Maximum Likelihood of LoR</a:t>
            </a:r>
            <a:endParaRPr lang="en-US" sz="2800" dirty="0"/>
          </a:p>
        </p:txBody>
      </p:sp>
      <p:pic>
        <p:nvPicPr>
          <p:cNvPr id="2" name="Picture 1">
            <a:extLst>
              <a:ext uri="{FF2B5EF4-FFF2-40B4-BE49-F238E27FC236}">
                <a16:creationId xmlns:a16="http://schemas.microsoft.com/office/drawing/2014/main" id="{2B84CD67-2EB3-4669-BD91-7740E2F9CC8C}"/>
              </a:ext>
            </a:extLst>
          </p:cNvPr>
          <p:cNvPicPr>
            <a:picLocks noChangeAspect="1"/>
          </p:cNvPicPr>
          <p:nvPr/>
        </p:nvPicPr>
        <p:blipFill>
          <a:blip r:embed="rId3"/>
          <a:stretch>
            <a:fillRect/>
          </a:stretch>
        </p:blipFill>
        <p:spPr>
          <a:xfrm>
            <a:off x="228599" y="1297209"/>
            <a:ext cx="1229521" cy="1293591"/>
          </a:xfrm>
          <a:prstGeom prst="rect">
            <a:avLst/>
          </a:prstGeom>
        </p:spPr>
      </p:pic>
      <p:pic>
        <p:nvPicPr>
          <p:cNvPr id="3" name="Picture 2">
            <a:extLst>
              <a:ext uri="{FF2B5EF4-FFF2-40B4-BE49-F238E27FC236}">
                <a16:creationId xmlns:a16="http://schemas.microsoft.com/office/drawing/2014/main" id="{9930EA93-82EA-4656-B1A5-C84E8B9B5ACE}"/>
              </a:ext>
            </a:extLst>
          </p:cNvPr>
          <p:cNvPicPr>
            <a:picLocks noChangeAspect="1"/>
          </p:cNvPicPr>
          <p:nvPr/>
        </p:nvPicPr>
        <p:blipFill>
          <a:blip r:embed="rId4"/>
          <a:stretch>
            <a:fillRect/>
          </a:stretch>
        </p:blipFill>
        <p:spPr>
          <a:xfrm>
            <a:off x="1752600" y="1514795"/>
            <a:ext cx="1904173" cy="1072541"/>
          </a:xfrm>
          <a:prstGeom prst="rect">
            <a:avLst/>
          </a:prstGeom>
        </p:spPr>
      </p:pic>
      <p:pic>
        <p:nvPicPr>
          <p:cNvPr id="4" name="Picture 3">
            <a:extLst>
              <a:ext uri="{FF2B5EF4-FFF2-40B4-BE49-F238E27FC236}">
                <a16:creationId xmlns:a16="http://schemas.microsoft.com/office/drawing/2014/main" id="{67F371E5-1B02-4858-9F57-D4C439B15A5F}"/>
              </a:ext>
            </a:extLst>
          </p:cNvPr>
          <p:cNvPicPr>
            <a:picLocks noChangeAspect="1"/>
          </p:cNvPicPr>
          <p:nvPr/>
        </p:nvPicPr>
        <p:blipFill>
          <a:blip r:embed="rId5"/>
          <a:stretch>
            <a:fillRect/>
          </a:stretch>
        </p:blipFill>
        <p:spPr>
          <a:xfrm>
            <a:off x="4565971" y="1356079"/>
            <a:ext cx="4349429" cy="1231257"/>
          </a:xfrm>
          <a:prstGeom prst="rect">
            <a:avLst/>
          </a:prstGeom>
        </p:spPr>
      </p:pic>
      <p:sp>
        <p:nvSpPr>
          <p:cNvPr id="6" name="Arrow: Right 5">
            <a:extLst>
              <a:ext uri="{FF2B5EF4-FFF2-40B4-BE49-F238E27FC236}">
                <a16:creationId xmlns:a16="http://schemas.microsoft.com/office/drawing/2014/main" id="{3D1686B9-A711-44C9-9C78-CA47E1ED5CE0}"/>
              </a:ext>
            </a:extLst>
          </p:cNvPr>
          <p:cNvSpPr/>
          <p:nvPr/>
        </p:nvSpPr>
        <p:spPr>
          <a:xfrm>
            <a:off x="3806572" y="1974865"/>
            <a:ext cx="609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1B1982B0-90A1-4369-B23C-CA7553F77ADB}"/>
              </a:ext>
            </a:extLst>
          </p:cNvPr>
          <p:cNvSpPr/>
          <p:nvPr/>
        </p:nvSpPr>
        <p:spPr>
          <a:xfrm>
            <a:off x="152400" y="2587336"/>
            <a:ext cx="2743200" cy="461665"/>
          </a:xfrm>
          <a:prstGeom prst="rect">
            <a:avLst/>
          </a:prstGeom>
        </p:spPr>
        <p:txBody>
          <a:bodyPr wrap="square">
            <a:spAutoFit/>
          </a:bodyPr>
          <a:lstStyle/>
          <a:p>
            <a:r>
              <a:rPr lang="de-DE" sz="1200" dirty="0"/>
              <a:t>As we know, in LoR, we transform y-axis from the probability of obesity...</a:t>
            </a:r>
          </a:p>
        </p:txBody>
      </p:sp>
      <p:pic>
        <p:nvPicPr>
          <p:cNvPr id="9" name="Picture 8">
            <a:extLst>
              <a:ext uri="{FF2B5EF4-FFF2-40B4-BE49-F238E27FC236}">
                <a16:creationId xmlns:a16="http://schemas.microsoft.com/office/drawing/2014/main" id="{FBF9DE1E-FD28-4075-9DEC-371FF532798F}"/>
              </a:ext>
            </a:extLst>
          </p:cNvPr>
          <p:cNvPicPr>
            <a:picLocks noChangeAspect="1"/>
          </p:cNvPicPr>
          <p:nvPr/>
        </p:nvPicPr>
        <p:blipFill>
          <a:blip r:embed="rId6"/>
          <a:stretch>
            <a:fillRect/>
          </a:stretch>
        </p:blipFill>
        <p:spPr>
          <a:xfrm>
            <a:off x="228599" y="3034500"/>
            <a:ext cx="2083845" cy="1765694"/>
          </a:xfrm>
          <a:prstGeom prst="rect">
            <a:avLst/>
          </a:prstGeom>
        </p:spPr>
      </p:pic>
      <p:sp>
        <p:nvSpPr>
          <p:cNvPr id="10" name="Arrow: Right 9">
            <a:extLst>
              <a:ext uri="{FF2B5EF4-FFF2-40B4-BE49-F238E27FC236}">
                <a16:creationId xmlns:a16="http://schemas.microsoft.com/office/drawing/2014/main" id="{C55ADC4F-56C8-4B71-AFB9-F7F058586791}"/>
              </a:ext>
            </a:extLst>
          </p:cNvPr>
          <p:cNvSpPr/>
          <p:nvPr/>
        </p:nvSpPr>
        <p:spPr>
          <a:xfrm>
            <a:off x="2438400" y="3427615"/>
            <a:ext cx="1368172" cy="115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D92953DD-AB7C-4346-9BBD-EC8CC016D46B}"/>
              </a:ext>
            </a:extLst>
          </p:cNvPr>
          <p:cNvSpPr/>
          <p:nvPr/>
        </p:nvSpPr>
        <p:spPr>
          <a:xfrm>
            <a:off x="2277941" y="3018305"/>
            <a:ext cx="1684459" cy="276999"/>
          </a:xfrm>
          <a:prstGeom prst="rect">
            <a:avLst/>
          </a:prstGeom>
        </p:spPr>
        <p:txBody>
          <a:bodyPr wrap="square">
            <a:spAutoFit/>
          </a:bodyPr>
          <a:lstStyle/>
          <a:p>
            <a:r>
              <a:rPr lang="de-DE" sz="1200" dirty="0"/>
              <a:t>...to log(odds of obesity)</a:t>
            </a:r>
          </a:p>
        </p:txBody>
      </p:sp>
      <p:pic>
        <p:nvPicPr>
          <p:cNvPr id="13" name="Picture 12">
            <a:extLst>
              <a:ext uri="{FF2B5EF4-FFF2-40B4-BE49-F238E27FC236}">
                <a16:creationId xmlns:a16="http://schemas.microsoft.com/office/drawing/2014/main" id="{C0ED39FD-732B-40FA-87CB-08DCFBB668A7}"/>
              </a:ext>
            </a:extLst>
          </p:cNvPr>
          <p:cNvPicPr>
            <a:picLocks noChangeAspect="1"/>
          </p:cNvPicPr>
          <p:nvPr/>
        </p:nvPicPr>
        <p:blipFill>
          <a:blip r:embed="rId7"/>
          <a:stretch>
            <a:fillRect/>
          </a:stretch>
        </p:blipFill>
        <p:spPr>
          <a:xfrm>
            <a:off x="3975972" y="2828828"/>
            <a:ext cx="1525572" cy="1971366"/>
          </a:xfrm>
          <a:prstGeom prst="rect">
            <a:avLst/>
          </a:prstGeom>
        </p:spPr>
      </p:pic>
      <p:sp>
        <p:nvSpPr>
          <p:cNvPr id="15" name="Rectangle 14">
            <a:extLst>
              <a:ext uri="{FF2B5EF4-FFF2-40B4-BE49-F238E27FC236}">
                <a16:creationId xmlns:a16="http://schemas.microsoft.com/office/drawing/2014/main" id="{93C26CF9-2B9A-427E-B3A6-DDF61A88862B}"/>
              </a:ext>
            </a:extLst>
          </p:cNvPr>
          <p:cNvSpPr/>
          <p:nvPr/>
        </p:nvSpPr>
        <p:spPr>
          <a:xfrm>
            <a:off x="2312443" y="3599865"/>
            <a:ext cx="1904215" cy="1200329"/>
          </a:xfrm>
          <a:prstGeom prst="rect">
            <a:avLst/>
          </a:prstGeom>
        </p:spPr>
        <p:txBody>
          <a:bodyPr wrap="square">
            <a:spAutoFit/>
          </a:bodyPr>
          <a:lstStyle/>
          <a:p>
            <a:r>
              <a:rPr lang="de-DE" sz="1200" dirty="0"/>
              <a:t>and draw a candidate </a:t>
            </a:r>
            <a:r>
              <a:rPr lang="tr-TR" sz="1200" dirty="0"/>
              <a:t> </a:t>
            </a:r>
          </a:p>
          <a:p>
            <a:r>
              <a:rPr lang="tr-TR" sz="1200" b="1" dirty="0"/>
              <a:t>   «</a:t>
            </a:r>
            <a:r>
              <a:rPr lang="de-DE" sz="1200" b="1" dirty="0"/>
              <a:t>best fitting line</a:t>
            </a:r>
            <a:r>
              <a:rPr lang="tr-TR" sz="1200" b="1" dirty="0"/>
              <a:t>»</a:t>
            </a:r>
          </a:p>
          <a:p>
            <a:endParaRPr lang="tr-TR" sz="1200" b="1" dirty="0"/>
          </a:p>
          <a:p>
            <a:r>
              <a:rPr lang="en-US" sz="1200" dirty="0"/>
              <a:t>the only problem is</a:t>
            </a:r>
            <a:r>
              <a:rPr lang="tr-TR" sz="1200" dirty="0"/>
              <a:t> that </a:t>
            </a:r>
            <a:r>
              <a:rPr lang="en-US" sz="1200" dirty="0"/>
              <a:t> transformation pushes the raw data to +/- infinity</a:t>
            </a:r>
            <a:endParaRPr lang="de-DE" sz="1200" dirty="0"/>
          </a:p>
        </p:txBody>
      </p:sp>
      <p:pic>
        <p:nvPicPr>
          <p:cNvPr id="16" name="Picture 15">
            <a:extLst>
              <a:ext uri="{FF2B5EF4-FFF2-40B4-BE49-F238E27FC236}">
                <a16:creationId xmlns:a16="http://schemas.microsoft.com/office/drawing/2014/main" id="{EB9A49BF-82B3-4C68-9C9A-AF78BE851C91}"/>
              </a:ext>
            </a:extLst>
          </p:cNvPr>
          <p:cNvPicPr>
            <a:picLocks noChangeAspect="1"/>
          </p:cNvPicPr>
          <p:nvPr/>
        </p:nvPicPr>
        <p:blipFill>
          <a:blip r:embed="rId8"/>
          <a:stretch>
            <a:fillRect/>
          </a:stretch>
        </p:blipFill>
        <p:spPr>
          <a:xfrm>
            <a:off x="5661357" y="2800415"/>
            <a:ext cx="3254043" cy="1999779"/>
          </a:xfrm>
          <a:prstGeom prst="rect">
            <a:avLst/>
          </a:prstGeom>
        </p:spPr>
      </p:pic>
      <p:sp>
        <p:nvSpPr>
          <p:cNvPr id="17" name="Rectangle 16">
            <a:extLst>
              <a:ext uri="{FF2B5EF4-FFF2-40B4-BE49-F238E27FC236}">
                <a16:creationId xmlns:a16="http://schemas.microsoft.com/office/drawing/2014/main" id="{C3D263B3-319D-4FBF-AF3D-41B0AE97E948}"/>
              </a:ext>
            </a:extLst>
          </p:cNvPr>
          <p:cNvSpPr/>
          <p:nvPr/>
        </p:nvSpPr>
        <p:spPr>
          <a:xfrm>
            <a:off x="929544" y="5274933"/>
            <a:ext cx="7147656" cy="646331"/>
          </a:xfrm>
          <a:prstGeom prst="rect">
            <a:avLst/>
          </a:prstGeom>
        </p:spPr>
        <p:txBody>
          <a:bodyPr wrap="square">
            <a:spAutoFit/>
          </a:bodyPr>
          <a:lstStyle/>
          <a:p>
            <a:r>
              <a:rPr lang="de-DE" b="1" dirty="0"/>
              <a:t>...this means we can't use </a:t>
            </a:r>
            <a:r>
              <a:rPr lang="tr-TR" b="1" dirty="0"/>
              <a:t>«</a:t>
            </a:r>
            <a:r>
              <a:rPr lang="de-DE" b="1" dirty="0"/>
              <a:t>least squares</a:t>
            </a:r>
            <a:r>
              <a:rPr lang="tr-TR" b="1" dirty="0"/>
              <a:t>»</a:t>
            </a:r>
            <a:r>
              <a:rPr lang="de-DE" b="1" dirty="0"/>
              <a:t>  to find </a:t>
            </a:r>
            <a:r>
              <a:rPr lang="tr-TR" b="1" dirty="0"/>
              <a:t>«</a:t>
            </a:r>
            <a:r>
              <a:rPr lang="de-DE" b="1" dirty="0"/>
              <a:t>the best fitting line</a:t>
            </a:r>
            <a:r>
              <a:rPr lang="tr-TR" b="1" dirty="0"/>
              <a:t>»</a:t>
            </a:r>
          </a:p>
          <a:p>
            <a:r>
              <a:rPr lang="tr-TR" b="1" dirty="0"/>
              <a:t>                  instead we use     «</a:t>
            </a:r>
            <a:r>
              <a:rPr lang="tr-TR" b="1" dirty="0">
                <a:solidFill>
                  <a:srgbClr val="C00000"/>
                </a:solidFill>
              </a:rPr>
              <a:t>maximum likelihood</a:t>
            </a:r>
            <a:r>
              <a:rPr lang="tr-TR" b="1" dirty="0"/>
              <a:t>»</a:t>
            </a:r>
            <a:endParaRPr lang="de-DE" b="1" dirty="0"/>
          </a:p>
        </p:txBody>
      </p:sp>
    </p:spTree>
    <p:extLst>
      <p:ext uri="{BB962C8B-B14F-4D97-AF65-F5344CB8AC3E}">
        <p14:creationId xmlns:p14="http://schemas.microsoft.com/office/powerpoint/2010/main" val="116640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5480675-1233-49BD-B94D-6D99F471530B}"/>
              </a:ext>
            </a:extLst>
          </p:cNvPr>
          <p:cNvPicPr>
            <a:picLocks noChangeAspect="1"/>
          </p:cNvPicPr>
          <p:nvPr/>
        </p:nvPicPr>
        <p:blipFill>
          <a:blip r:embed="rId3"/>
          <a:stretch>
            <a:fillRect/>
          </a:stretch>
        </p:blipFill>
        <p:spPr>
          <a:xfrm>
            <a:off x="4408055" y="4714493"/>
            <a:ext cx="3276600" cy="2011838"/>
          </a:xfrm>
          <a:prstGeom prst="rect">
            <a:avLst/>
          </a:prstGeom>
        </p:spPr>
      </p:pic>
      <p:sp>
        <p:nvSpPr>
          <p:cNvPr id="21" name="Arrow: Curved Left 20">
            <a:extLst>
              <a:ext uri="{FF2B5EF4-FFF2-40B4-BE49-F238E27FC236}">
                <a16:creationId xmlns:a16="http://schemas.microsoft.com/office/drawing/2014/main" id="{D5B4B2E7-B7E1-4711-BEC5-6D05DE1FF516}"/>
              </a:ext>
            </a:extLst>
          </p:cNvPr>
          <p:cNvSpPr/>
          <p:nvPr/>
        </p:nvSpPr>
        <p:spPr>
          <a:xfrm>
            <a:off x="7010400" y="1981200"/>
            <a:ext cx="1285813" cy="3429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15</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Maximum Likelihood of LoR</a:t>
            </a:r>
            <a:endParaRPr lang="en-US" sz="2800" dirty="0"/>
          </a:p>
        </p:txBody>
      </p:sp>
      <p:sp>
        <p:nvSpPr>
          <p:cNvPr id="2" name="Rectangle 1">
            <a:extLst>
              <a:ext uri="{FF2B5EF4-FFF2-40B4-BE49-F238E27FC236}">
                <a16:creationId xmlns:a16="http://schemas.microsoft.com/office/drawing/2014/main" id="{74588020-9DAE-4C57-8AD7-48DFE21D1360}"/>
              </a:ext>
            </a:extLst>
          </p:cNvPr>
          <p:cNvSpPr/>
          <p:nvPr/>
        </p:nvSpPr>
        <p:spPr>
          <a:xfrm>
            <a:off x="228600" y="1169313"/>
            <a:ext cx="2590800" cy="430887"/>
          </a:xfrm>
          <a:prstGeom prst="rect">
            <a:avLst/>
          </a:prstGeom>
        </p:spPr>
        <p:txBody>
          <a:bodyPr wrap="square">
            <a:spAutoFit/>
          </a:bodyPr>
          <a:lstStyle/>
          <a:p>
            <a:r>
              <a:rPr lang="de-DE" sz="1100" dirty="0"/>
              <a:t>the first thing we do is project the original data points onto the candidate line.</a:t>
            </a:r>
          </a:p>
        </p:txBody>
      </p:sp>
      <p:pic>
        <p:nvPicPr>
          <p:cNvPr id="3" name="Picture 2">
            <a:extLst>
              <a:ext uri="{FF2B5EF4-FFF2-40B4-BE49-F238E27FC236}">
                <a16:creationId xmlns:a16="http://schemas.microsoft.com/office/drawing/2014/main" id="{DCF254AC-EFA1-4DA3-AA0F-54C003525694}"/>
              </a:ext>
            </a:extLst>
          </p:cNvPr>
          <p:cNvPicPr>
            <a:picLocks noChangeAspect="1"/>
          </p:cNvPicPr>
          <p:nvPr/>
        </p:nvPicPr>
        <p:blipFill>
          <a:blip r:embed="rId4"/>
          <a:stretch>
            <a:fillRect/>
          </a:stretch>
        </p:blipFill>
        <p:spPr>
          <a:xfrm>
            <a:off x="228600" y="1600200"/>
            <a:ext cx="2438400" cy="3176587"/>
          </a:xfrm>
          <a:prstGeom prst="rect">
            <a:avLst/>
          </a:prstGeom>
        </p:spPr>
      </p:pic>
      <p:sp>
        <p:nvSpPr>
          <p:cNvPr id="4" name="Rectangle 3">
            <a:extLst>
              <a:ext uri="{FF2B5EF4-FFF2-40B4-BE49-F238E27FC236}">
                <a16:creationId xmlns:a16="http://schemas.microsoft.com/office/drawing/2014/main" id="{DA14DEDC-836A-4981-9BD6-77EA4CF59B9E}"/>
              </a:ext>
            </a:extLst>
          </p:cNvPr>
          <p:cNvSpPr/>
          <p:nvPr/>
        </p:nvSpPr>
        <p:spPr>
          <a:xfrm>
            <a:off x="228600" y="4776787"/>
            <a:ext cx="2438400" cy="430887"/>
          </a:xfrm>
          <a:prstGeom prst="rect">
            <a:avLst/>
          </a:prstGeom>
        </p:spPr>
        <p:txBody>
          <a:bodyPr wrap="square">
            <a:spAutoFit/>
          </a:bodyPr>
          <a:lstStyle/>
          <a:p>
            <a:r>
              <a:rPr lang="de-DE" sz="1100" dirty="0"/>
              <a:t>this gives each sample a candidate log(odds) value</a:t>
            </a:r>
          </a:p>
        </p:txBody>
      </p:sp>
      <p:cxnSp>
        <p:nvCxnSpPr>
          <p:cNvPr id="7" name="Connector: Curved 6">
            <a:extLst>
              <a:ext uri="{FF2B5EF4-FFF2-40B4-BE49-F238E27FC236}">
                <a16:creationId xmlns:a16="http://schemas.microsoft.com/office/drawing/2014/main" id="{92EA773C-942A-4219-A0A8-47F945D741F2}"/>
              </a:ext>
            </a:extLst>
          </p:cNvPr>
          <p:cNvCxnSpPr/>
          <p:nvPr/>
        </p:nvCxnSpPr>
        <p:spPr>
          <a:xfrm>
            <a:off x="838200" y="3886200"/>
            <a:ext cx="1447800" cy="13716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C14285-C59C-4BF4-AF38-4377B694A72E}"/>
              </a:ext>
            </a:extLst>
          </p:cNvPr>
          <p:cNvSpPr/>
          <p:nvPr/>
        </p:nvSpPr>
        <p:spPr>
          <a:xfrm>
            <a:off x="1219200" y="5257800"/>
            <a:ext cx="2568332" cy="261610"/>
          </a:xfrm>
          <a:prstGeom prst="rect">
            <a:avLst/>
          </a:prstGeom>
        </p:spPr>
        <p:txBody>
          <a:bodyPr wrap="none">
            <a:spAutoFit/>
          </a:bodyPr>
          <a:lstStyle/>
          <a:p>
            <a:r>
              <a:rPr lang="de-DE" sz="1100" dirty="0"/>
              <a:t>for example, log(odds) of this point is -2.1</a:t>
            </a:r>
          </a:p>
        </p:txBody>
      </p:sp>
      <p:cxnSp>
        <p:nvCxnSpPr>
          <p:cNvPr id="10" name="Connector: Curved 9">
            <a:extLst>
              <a:ext uri="{FF2B5EF4-FFF2-40B4-BE49-F238E27FC236}">
                <a16:creationId xmlns:a16="http://schemas.microsoft.com/office/drawing/2014/main" id="{5F4D7BF6-95E3-4DB6-A0D9-AE9DD8F2A337}"/>
              </a:ext>
            </a:extLst>
          </p:cNvPr>
          <p:cNvCxnSpPr/>
          <p:nvPr/>
        </p:nvCxnSpPr>
        <p:spPr>
          <a:xfrm>
            <a:off x="838200" y="3657600"/>
            <a:ext cx="1981200" cy="13346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9F33A27-970A-4A5B-98E2-B3502ED24576}"/>
              </a:ext>
            </a:extLst>
          </p:cNvPr>
          <p:cNvSpPr/>
          <p:nvPr/>
        </p:nvSpPr>
        <p:spPr>
          <a:xfrm>
            <a:off x="2503366" y="4946064"/>
            <a:ext cx="1904689" cy="261610"/>
          </a:xfrm>
          <a:prstGeom prst="rect">
            <a:avLst/>
          </a:prstGeom>
        </p:spPr>
        <p:txBody>
          <a:bodyPr wrap="none">
            <a:spAutoFit/>
          </a:bodyPr>
          <a:lstStyle/>
          <a:p>
            <a:r>
              <a:rPr lang="de-DE" sz="1100" dirty="0"/>
              <a:t> log(odds) of this point is -</a:t>
            </a:r>
            <a:r>
              <a:rPr lang="tr-TR" sz="1100" dirty="0"/>
              <a:t>1.4</a:t>
            </a:r>
            <a:endParaRPr lang="de-DE" sz="1100" dirty="0"/>
          </a:p>
        </p:txBody>
      </p:sp>
      <p:pic>
        <p:nvPicPr>
          <p:cNvPr id="12" name="Picture 11">
            <a:extLst>
              <a:ext uri="{FF2B5EF4-FFF2-40B4-BE49-F238E27FC236}">
                <a16:creationId xmlns:a16="http://schemas.microsoft.com/office/drawing/2014/main" id="{00444FCB-934F-493A-BE55-BCC3C6B78634}"/>
              </a:ext>
            </a:extLst>
          </p:cNvPr>
          <p:cNvPicPr>
            <a:picLocks noChangeAspect="1"/>
          </p:cNvPicPr>
          <p:nvPr/>
        </p:nvPicPr>
        <p:blipFill>
          <a:blip r:embed="rId5"/>
          <a:stretch>
            <a:fillRect/>
          </a:stretch>
        </p:blipFill>
        <p:spPr>
          <a:xfrm>
            <a:off x="3581400" y="1600200"/>
            <a:ext cx="3081245" cy="1933575"/>
          </a:xfrm>
          <a:prstGeom prst="rect">
            <a:avLst/>
          </a:prstGeom>
        </p:spPr>
      </p:pic>
      <p:sp>
        <p:nvSpPr>
          <p:cNvPr id="18" name="Arrow: Bent 17">
            <a:extLst>
              <a:ext uri="{FF2B5EF4-FFF2-40B4-BE49-F238E27FC236}">
                <a16:creationId xmlns:a16="http://schemas.microsoft.com/office/drawing/2014/main" id="{346F4702-5366-4C5D-B7D4-17D315191FA3}"/>
              </a:ext>
            </a:extLst>
          </p:cNvPr>
          <p:cNvSpPr/>
          <p:nvPr/>
        </p:nvSpPr>
        <p:spPr>
          <a:xfrm>
            <a:off x="2717292" y="2763857"/>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tangle 18">
            <a:extLst>
              <a:ext uri="{FF2B5EF4-FFF2-40B4-BE49-F238E27FC236}">
                <a16:creationId xmlns:a16="http://schemas.microsoft.com/office/drawing/2014/main" id="{BBC1CF8F-B54A-4EFB-9D5F-4E3BFAB34DE7}"/>
              </a:ext>
            </a:extLst>
          </p:cNvPr>
          <p:cNvSpPr/>
          <p:nvPr/>
        </p:nvSpPr>
        <p:spPr>
          <a:xfrm>
            <a:off x="2847109" y="3614199"/>
            <a:ext cx="3815536" cy="738664"/>
          </a:xfrm>
          <a:prstGeom prst="rect">
            <a:avLst/>
          </a:prstGeom>
        </p:spPr>
        <p:txBody>
          <a:bodyPr wrap="square">
            <a:spAutoFit/>
          </a:bodyPr>
          <a:lstStyle/>
          <a:p>
            <a:r>
              <a:rPr lang="de-DE" sz="1400" dirty="0"/>
              <a:t>...then we transform candidate log(odds) to candidate probabilities using this fancy looking formula</a:t>
            </a:r>
          </a:p>
        </p:txBody>
      </p:sp>
      <p:sp>
        <p:nvSpPr>
          <p:cNvPr id="20" name="Rectangle 19">
            <a:extLst>
              <a:ext uri="{FF2B5EF4-FFF2-40B4-BE49-F238E27FC236}">
                <a16:creationId xmlns:a16="http://schemas.microsoft.com/office/drawing/2014/main" id="{9F8C2C48-E3B8-4C82-B71C-48B3E2ECF200}"/>
              </a:ext>
            </a:extLst>
          </p:cNvPr>
          <p:cNvSpPr/>
          <p:nvPr/>
        </p:nvSpPr>
        <p:spPr>
          <a:xfrm>
            <a:off x="5352720" y="4191273"/>
            <a:ext cx="3562680" cy="523220"/>
          </a:xfrm>
          <a:prstGeom prst="rect">
            <a:avLst/>
          </a:prstGeom>
        </p:spPr>
        <p:txBody>
          <a:bodyPr wrap="square">
            <a:spAutoFit/>
          </a:bodyPr>
          <a:lstStyle/>
          <a:p>
            <a:r>
              <a:rPr lang="de-DE" sz="1400" dirty="0"/>
              <a:t>And</a:t>
            </a:r>
            <a:r>
              <a:rPr lang="tr-TR" sz="1400" dirty="0"/>
              <a:t> just reordering of the transformation </a:t>
            </a:r>
            <a:r>
              <a:rPr lang="de-DE" sz="1400" dirty="0"/>
              <a:t> from probability to log(odds)...</a:t>
            </a:r>
          </a:p>
        </p:txBody>
      </p:sp>
    </p:spTree>
    <p:extLst>
      <p:ext uri="{BB962C8B-B14F-4D97-AF65-F5344CB8AC3E}">
        <p14:creationId xmlns:p14="http://schemas.microsoft.com/office/powerpoint/2010/main" val="3953729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16</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pic>
        <p:nvPicPr>
          <p:cNvPr id="2" name="Picture 1">
            <a:extLst>
              <a:ext uri="{FF2B5EF4-FFF2-40B4-BE49-F238E27FC236}">
                <a16:creationId xmlns:a16="http://schemas.microsoft.com/office/drawing/2014/main" id="{8E37CDE9-1D0D-4B92-9348-6AF52046FD02}"/>
              </a:ext>
            </a:extLst>
          </p:cNvPr>
          <p:cNvPicPr>
            <a:picLocks noChangeAspect="1"/>
          </p:cNvPicPr>
          <p:nvPr/>
        </p:nvPicPr>
        <p:blipFill>
          <a:blip r:embed="rId3"/>
          <a:stretch>
            <a:fillRect/>
          </a:stretch>
        </p:blipFill>
        <p:spPr>
          <a:xfrm>
            <a:off x="304800" y="1745695"/>
            <a:ext cx="2828925" cy="809625"/>
          </a:xfrm>
          <a:prstGeom prst="rect">
            <a:avLst/>
          </a:prstGeom>
        </p:spPr>
      </p:pic>
      <p:sp>
        <p:nvSpPr>
          <p:cNvPr id="3" name="Rectangle 2">
            <a:extLst>
              <a:ext uri="{FF2B5EF4-FFF2-40B4-BE49-F238E27FC236}">
                <a16:creationId xmlns:a16="http://schemas.microsoft.com/office/drawing/2014/main" id="{14F671F6-2579-4D81-A45A-C962C51F1132}"/>
              </a:ext>
            </a:extLst>
          </p:cNvPr>
          <p:cNvSpPr/>
          <p:nvPr/>
        </p:nvSpPr>
        <p:spPr>
          <a:xfrm>
            <a:off x="228600" y="1295400"/>
            <a:ext cx="1976823" cy="369332"/>
          </a:xfrm>
          <a:prstGeom prst="rect">
            <a:avLst/>
          </a:prstGeom>
        </p:spPr>
        <p:txBody>
          <a:bodyPr wrap="none">
            <a:spAutoFit/>
          </a:bodyPr>
          <a:lstStyle/>
          <a:p>
            <a:r>
              <a:rPr lang="de-DE" dirty="0"/>
              <a:t>let's do some math!</a:t>
            </a:r>
          </a:p>
        </p:txBody>
      </p:sp>
      <p:pic>
        <p:nvPicPr>
          <p:cNvPr id="4" name="Picture 3">
            <a:extLst>
              <a:ext uri="{FF2B5EF4-FFF2-40B4-BE49-F238E27FC236}">
                <a16:creationId xmlns:a16="http://schemas.microsoft.com/office/drawing/2014/main" id="{291C074C-F8D7-4B8C-BD19-A4CE53CFF79D}"/>
              </a:ext>
            </a:extLst>
          </p:cNvPr>
          <p:cNvPicPr>
            <a:picLocks noChangeAspect="1"/>
          </p:cNvPicPr>
          <p:nvPr/>
        </p:nvPicPr>
        <p:blipFill>
          <a:blip r:embed="rId4"/>
          <a:stretch>
            <a:fillRect/>
          </a:stretch>
        </p:blipFill>
        <p:spPr>
          <a:xfrm>
            <a:off x="671512" y="2596430"/>
            <a:ext cx="2095500" cy="723900"/>
          </a:xfrm>
          <a:prstGeom prst="rect">
            <a:avLst/>
          </a:prstGeom>
        </p:spPr>
      </p:pic>
      <p:pic>
        <p:nvPicPr>
          <p:cNvPr id="6" name="Picture 5">
            <a:extLst>
              <a:ext uri="{FF2B5EF4-FFF2-40B4-BE49-F238E27FC236}">
                <a16:creationId xmlns:a16="http://schemas.microsoft.com/office/drawing/2014/main" id="{595FE2C1-0507-4A9D-A7BB-DCF9654E0286}"/>
              </a:ext>
            </a:extLst>
          </p:cNvPr>
          <p:cNvPicPr>
            <a:picLocks noChangeAspect="1"/>
          </p:cNvPicPr>
          <p:nvPr/>
        </p:nvPicPr>
        <p:blipFill>
          <a:blip r:embed="rId5"/>
          <a:stretch>
            <a:fillRect/>
          </a:stretch>
        </p:blipFill>
        <p:spPr>
          <a:xfrm>
            <a:off x="566737" y="3363843"/>
            <a:ext cx="2305050" cy="600075"/>
          </a:xfrm>
          <a:prstGeom prst="rect">
            <a:avLst/>
          </a:prstGeom>
        </p:spPr>
      </p:pic>
      <p:pic>
        <p:nvPicPr>
          <p:cNvPr id="7" name="Picture 6">
            <a:extLst>
              <a:ext uri="{FF2B5EF4-FFF2-40B4-BE49-F238E27FC236}">
                <a16:creationId xmlns:a16="http://schemas.microsoft.com/office/drawing/2014/main" id="{51F70894-94A5-4424-8191-6C5029E52827}"/>
              </a:ext>
            </a:extLst>
          </p:cNvPr>
          <p:cNvPicPr>
            <a:picLocks noChangeAspect="1"/>
          </p:cNvPicPr>
          <p:nvPr/>
        </p:nvPicPr>
        <p:blipFill>
          <a:blip r:embed="rId6"/>
          <a:stretch>
            <a:fillRect/>
          </a:stretch>
        </p:blipFill>
        <p:spPr>
          <a:xfrm>
            <a:off x="228600" y="3997211"/>
            <a:ext cx="3009900" cy="485775"/>
          </a:xfrm>
          <a:prstGeom prst="rect">
            <a:avLst/>
          </a:prstGeom>
        </p:spPr>
      </p:pic>
      <p:pic>
        <p:nvPicPr>
          <p:cNvPr id="8" name="Picture 7">
            <a:extLst>
              <a:ext uri="{FF2B5EF4-FFF2-40B4-BE49-F238E27FC236}">
                <a16:creationId xmlns:a16="http://schemas.microsoft.com/office/drawing/2014/main" id="{2CED53AB-83DA-4FC4-ACEB-69AB8AD9579F}"/>
              </a:ext>
            </a:extLst>
          </p:cNvPr>
          <p:cNvPicPr>
            <a:picLocks noChangeAspect="1"/>
          </p:cNvPicPr>
          <p:nvPr/>
        </p:nvPicPr>
        <p:blipFill>
          <a:blip r:embed="rId7"/>
          <a:stretch>
            <a:fillRect/>
          </a:stretch>
        </p:blipFill>
        <p:spPr>
          <a:xfrm>
            <a:off x="228600" y="4516279"/>
            <a:ext cx="3009900" cy="533400"/>
          </a:xfrm>
          <a:prstGeom prst="rect">
            <a:avLst/>
          </a:prstGeom>
        </p:spPr>
      </p:pic>
      <p:pic>
        <p:nvPicPr>
          <p:cNvPr id="9" name="Picture 8">
            <a:extLst>
              <a:ext uri="{FF2B5EF4-FFF2-40B4-BE49-F238E27FC236}">
                <a16:creationId xmlns:a16="http://schemas.microsoft.com/office/drawing/2014/main" id="{96F7C395-FF4E-408F-B54F-F1700354A722}"/>
              </a:ext>
            </a:extLst>
          </p:cNvPr>
          <p:cNvPicPr>
            <a:picLocks noChangeAspect="1"/>
          </p:cNvPicPr>
          <p:nvPr/>
        </p:nvPicPr>
        <p:blipFill>
          <a:blip r:embed="rId8"/>
          <a:stretch>
            <a:fillRect/>
          </a:stretch>
        </p:blipFill>
        <p:spPr>
          <a:xfrm>
            <a:off x="200025" y="5086436"/>
            <a:ext cx="3067050" cy="485775"/>
          </a:xfrm>
          <a:prstGeom prst="rect">
            <a:avLst/>
          </a:prstGeom>
        </p:spPr>
      </p:pic>
      <p:pic>
        <p:nvPicPr>
          <p:cNvPr id="10" name="Picture 9">
            <a:extLst>
              <a:ext uri="{FF2B5EF4-FFF2-40B4-BE49-F238E27FC236}">
                <a16:creationId xmlns:a16="http://schemas.microsoft.com/office/drawing/2014/main" id="{1805F1BA-A954-491A-BD74-C24C89DBE193}"/>
              </a:ext>
            </a:extLst>
          </p:cNvPr>
          <p:cNvPicPr>
            <a:picLocks noChangeAspect="1"/>
          </p:cNvPicPr>
          <p:nvPr/>
        </p:nvPicPr>
        <p:blipFill>
          <a:blip r:embed="rId9"/>
          <a:stretch>
            <a:fillRect/>
          </a:stretch>
        </p:blipFill>
        <p:spPr>
          <a:xfrm>
            <a:off x="3766411" y="2150507"/>
            <a:ext cx="5148989" cy="2040493"/>
          </a:xfrm>
          <a:prstGeom prst="rect">
            <a:avLst/>
          </a:prstGeom>
        </p:spPr>
      </p:pic>
      <p:cxnSp>
        <p:nvCxnSpPr>
          <p:cNvPr id="16" name="Straight Arrow Connector 15">
            <a:extLst>
              <a:ext uri="{FF2B5EF4-FFF2-40B4-BE49-F238E27FC236}">
                <a16:creationId xmlns:a16="http://schemas.microsoft.com/office/drawing/2014/main" id="{068923BE-897B-4A40-8585-6D729F09D592}"/>
              </a:ext>
            </a:extLst>
          </p:cNvPr>
          <p:cNvCxnSpPr>
            <a:cxnSpLocks/>
            <a:stCxn id="9" idx="3"/>
          </p:cNvCxnSpPr>
          <p:nvPr/>
        </p:nvCxnSpPr>
        <p:spPr>
          <a:xfrm flipV="1">
            <a:off x="3267075" y="4298711"/>
            <a:ext cx="1304925" cy="1030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E256CCB-9564-42DF-A71C-8764B9A3B022}"/>
              </a:ext>
            </a:extLst>
          </p:cNvPr>
          <p:cNvPicPr>
            <a:picLocks noChangeAspect="1"/>
          </p:cNvPicPr>
          <p:nvPr/>
        </p:nvPicPr>
        <p:blipFill>
          <a:blip r:embed="rId10"/>
          <a:stretch>
            <a:fillRect/>
          </a:stretch>
        </p:blipFill>
        <p:spPr>
          <a:xfrm>
            <a:off x="4038600" y="4905461"/>
            <a:ext cx="4152900" cy="666750"/>
          </a:xfrm>
          <a:prstGeom prst="rect">
            <a:avLst/>
          </a:prstGeom>
        </p:spPr>
      </p:pic>
      <p:sp>
        <p:nvSpPr>
          <p:cNvPr id="19" name="Rectangle 18">
            <a:extLst>
              <a:ext uri="{FF2B5EF4-FFF2-40B4-BE49-F238E27FC236}">
                <a16:creationId xmlns:a16="http://schemas.microsoft.com/office/drawing/2014/main" id="{476182F7-BF66-4D4E-8312-89EB516282D2}"/>
              </a:ext>
            </a:extLst>
          </p:cNvPr>
          <p:cNvSpPr/>
          <p:nvPr/>
        </p:nvSpPr>
        <p:spPr>
          <a:xfrm>
            <a:off x="5084703" y="4536129"/>
            <a:ext cx="2441694" cy="369332"/>
          </a:xfrm>
          <a:prstGeom prst="rect">
            <a:avLst/>
          </a:prstGeom>
        </p:spPr>
        <p:txBody>
          <a:bodyPr wrap="none">
            <a:spAutoFit/>
          </a:bodyPr>
          <a:lstStyle/>
          <a:p>
            <a:r>
              <a:rPr lang="de-DE" dirty="0"/>
              <a:t>it gives us LoR formula:</a:t>
            </a:r>
          </a:p>
        </p:txBody>
      </p:sp>
    </p:spTree>
    <p:extLst>
      <p:ext uri="{BB962C8B-B14F-4D97-AF65-F5344CB8AC3E}">
        <p14:creationId xmlns:p14="http://schemas.microsoft.com/office/powerpoint/2010/main" val="2474976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17</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2" name="Rectangle 1">
            <a:extLst>
              <a:ext uri="{FF2B5EF4-FFF2-40B4-BE49-F238E27FC236}">
                <a16:creationId xmlns:a16="http://schemas.microsoft.com/office/drawing/2014/main" id="{18A971F6-8DA2-4DB3-855F-79EF82AE62ED}"/>
              </a:ext>
            </a:extLst>
          </p:cNvPr>
          <p:cNvSpPr/>
          <p:nvPr/>
        </p:nvSpPr>
        <p:spPr>
          <a:xfrm>
            <a:off x="228600" y="1295400"/>
            <a:ext cx="8690112" cy="276999"/>
          </a:xfrm>
          <a:prstGeom prst="rect">
            <a:avLst/>
          </a:prstGeom>
        </p:spPr>
        <p:txBody>
          <a:bodyPr wrap="square">
            <a:spAutoFit/>
          </a:bodyPr>
          <a:lstStyle/>
          <a:p>
            <a:r>
              <a:rPr lang="de-DE" sz="1200" dirty="0"/>
              <a:t>now, we use the observed status (OBESE or NOT OBESE) to calculate their likelihood given the shape of the squiggly line</a:t>
            </a:r>
          </a:p>
        </p:txBody>
      </p:sp>
      <p:pic>
        <p:nvPicPr>
          <p:cNvPr id="3" name="Picture 2">
            <a:extLst>
              <a:ext uri="{FF2B5EF4-FFF2-40B4-BE49-F238E27FC236}">
                <a16:creationId xmlns:a16="http://schemas.microsoft.com/office/drawing/2014/main" id="{054218BF-7513-4356-B57F-1B672A01057A}"/>
              </a:ext>
            </a:extLst>
          </p:cNvPr>
          <p:cNvPicPr>
            <a:picLocks noChangeAspect="1"/>
          </p:cNvPicPr>
          <p:nvPr/>
        </p:nvPicPr>
        <p:blipFill>
          <a:blip r:embed="rId3"/>
          <a:stretch>
            <a:fillRect/>
          </a:stretch>
        </p:blipFill>
        <p:spPr>
          <a:xfrm>
            <a:off x="270226" y="2668138"/>
            <a:ext cx="1695450" cy="1404938"/>
          </a:xfrm>
          <a:prstGeom prst="rect">
            <a:avLst/>
          </a:prstGeom>
        </p:spPr>
      </p:pic>
      <p:pic>
        <p:nvPicPr>
          <p:cNvPr id="4" name="Picture 3">
            <a:extLst>
              <a:ext uri="{FF2B5EF4-FFF2-40B4-BE49-F238E27FC236}">
                <a16:creationId xmlns:a16="http://schemas.microsoft.com/office/drawing/2014/main" id="{10CCE5A2-33BC-481E-82C4-A0F244FB21D6}"/>
              </a:ext>
            </a:extLst>
          </p:cNvPr>
          <p:cNvPicPr>
            <a:picLocks noChangeAspect="1"/>
          </p:cNvPicPr>
          <p:nvPr/>
        </p:nvPicPr>
        <p:blipFill>
          <a:blip r:embed="rId4"/>
          <a:stretch>
            <a:fillRect/>
          </a:stretch>
        </p:blipFill>
        <p:spPr>
          <a:xfrm>
            <a:off x="2133600" y="1724799"/>
            <a:ext cx="1716630" cy="1404938"/>
          </a:xfrm>
          <a:prstGeom prst="rect">
            <a:avLst/>
          </a:prstGeom>
        </p:spPr>
      </p:pic>
      <p:sp>
        <p:nvSpPr>
          <p:cNvPr id="6" name="Rectangle 5">
            <a:extLst>
              <a:ext uri="{FF2B5EF4-FFF2-40B4-BE49-F238E27FC236}">
                <a16:creationId xmlns:a16="http://schemas.microsoft.com/office/drawing/2014/main" id="{59158651-FE30-4174-A375-3047A698288B}"/>
              </a:ext>
            </a:extLst>
          </p:cNvPr>
          <p:cNvSpPr/>
          <p:nvPr/>
        </p:nvSpPr>
        <p:spPr>
          <a:xfrm>
            <a:off x="3983580" y="1732415"/>
            <a:ext cx="4665518" cy="461665"/>
          </a:xfrm>
          <a:prstGeom prst="rect">
            <a:avLst/>
          </a:prstGeom>
        </p:spPr>
        <p:txBody>
          <a:bodyPr wrap="square">
            <a:spAutoFit/>
          </a:bodyPr>
          <a:lstStyle/>
          <a:p>
            <a:r>
              <a:rPr lang="de-DE" sz="1200" dirty="0"/>
              <a:t>in this case, the probability is not calculated as area under the curve, </a:t>
            </a:r>
            <a:endParaRPr lang="tr-TR" sz="1200" dirty="0"/>
          </a:p>
          <a:p>
            <a:r>
              <a:rPr lang="de-DE" sz="1200" dirty="0"/>
              <a:t>but instead it is the y-axis value.t</a:t>
            </a:r>
            <a:r>
              <a:rPr lang="tr-TR" sz="1200" dirty="0"/>
              <a:t>hat’</a:t>
            </a:r>
            <a:r>
              <a:rPr lang="de-DE" sz="1200" dirty="0"/>
              <a:t>'s why it is the same as likelihood.</a:t>
            </a:r>
          </a:p>
        </p:txBody>
      </p:sp>
      <p:pic>
        <p:nvPicPr>
          <p:cNvPr id="7" name="Picture 6">
            <a:extLst>
              <a:ext uri="{FF2B5EF4-FFF2-40B4-BE49-F238E27FC236}">
                <a16:creationId xmlns:a16="http://schemas.microsoft.com/office/drawing/2014/main" id="{D4A49648-DBFA-4069-B621-DAA0345FA041}"/>
              </a:ext>
            </a:extLst>
          </p:cNvPr>
          <p:cNvPicPr>
            <a:picLocks noChangeAspect="1"/>
          </p:cNvPicPr>
          <p:nvPr/>
        </p:nvPicPr>
        <p:blipFill>
          <a:blip r:embed="rId5"/>
          <a:stretch>
            <a:fillRect/>
          </a:stretch>
        </p:blipFill>
        <p:spPr>
          <a:xfrm>
            <a:off x="4056254" y="2354096"/>
            <a:ext cx="4806853" cy="234100"/>
          </a:xfrm>
          <a:prstGeom prst="rect">
            <a:avLst/>
          </a:prstGeom>
        </p:spPr>
      </p:pic>
      <p:pic>
        <p:nvPicPr>
          <p:cNvPr id="8" name="Picture 7">
            <a:extLst>
              <a:ext uri="{FF2B5EF4-FFF2-40B4-BE49-F238E27FC236}">
                <a16:creationId xmlns:a16="http://schemas.microsoft.com/office/drawing/2014/main" id="{B5A9D4AA-BE69-42D3-B30E-9BDB31F5AE73}"/>
              </a:ext>
            </a:extLst>
          </p:cNvPr>
          <p:cNvPicPr>
            <a:picLocks noChangeAspect="1"/>
          </p:cNvPicPr>
          <p:nvPr/>
        </p:nvPicPr>
        <p:blipFill>
          <a:blip r:embed="rId6"/>
          <a:stretch>
            <a:fillRect/>
          </a:stretch>
        </p:blipFill>
        <p:spPr>
          <a:xfrm>
            <a:off x="2148730" y="3370607"/>
            <a:ext cx="1725407" cy="1470839"/>
          </a:xfrm>
          <a:prstGeom prst="rect">
            <a:avLst/>
          </a:prstGeom>
        </p:spPr>
      </p:pic>
      <p:sp>
        <p:nvSpPr>
          <p:cNvPr id="9" name="Rectangle 8">
            <a:extLst>
              <a:ext uri="{FF2B5EF4-FFF2-40B4-BE49-F238E27FC236}">
                <a16:creationId xmlns:a16="http://schemas.microsoft.com/office/drawing/2014/main" id="{3483BF31-D587-47B6-9640-15333FE8F42F}"/>
              </a:ext>
            </a:extLst>
          </p:cNvPr>
          <p:cNvSpPr/>
          <p:nvPr/>
        </p:nvSpPr>
        <p:spPr>
          <a:xfrm>
            <a:off x="4101343" y="3429000"/>
            <a:ext cx="4572000" cy="461665"/>
          </a:xfrm>
          <a:prstGeom prst="rect">
            <a:avLst/>
          </a:prstGeom>
        </p:spPr>
        <p:txBody>
          <a:bodyPr>
            <a:spAutoFit/>
          </a:bodyPr>
          <a:lstStyle/>
          <a:p>
            <a:r>
              <a:rPr lang="de-DE" sz="1200" dirty="0"/>
              <a:t>Thus, for these mice:</a:t>
            </a:r>
          </a:p>
          <a:p>
            <a:r>
              <a:rPr lang="de-DE" sz="1200" dirty="0"/>
              <a:t>  </a:t>
            </a:r>
            <a:r>
              <a:rPr lang="tr-TR" sz="1200" dirty="0"/>
              <a:t>         </a:t>
            </a:r>
            <a:r>
              <a:rPr lang="de-DE" sz="1200" dirty="0"/>
              <a:t>the likelihood= (1 - probability the mouse is </a:t>
            </a:r>
            <a:r>
              <a:rPr lang="de-DE" sz="1200" b="1" dirty="0"/>
              <a:t>obese</a:t>
            </a:r>
            <a:r>
              <a:rPr lang="de-DE" sz="1200" dirty="0"/>
              <a:t>)</a:t>
            </a:r>
          </a:p>
        </p:txBody>
      </p:sp>
      <p:pic>
        <p:nvPicPr>
          <p:cNvPr id="10" name="Picture 9">
            <a:extLst>
              <a:ext uri="{FF2B5EF4-FFF2-40B4-BE49-F238E27FC236}">
                <a16:creationId xmlns:a16="http://schemas.microsoft.com/office/drawing/2014/main" id="{194907F8-C6FC-4BF9-95A6-E355D9F3DDDF}"/>
              </a:ext>
            </a:extLst>
          </p:cNvPr>
          <p:cNvPicPr>
            <a:picLocks noChangeAspect="1"/>
          </p:cNvPicPr>
          <p:nvPr/>
        </p:nvPicPr>
        <p:blipFill>
          <a:blip r:embed="rId7"/>
          <a:stretch>
            <a:fillRect/>
          </a:stretch>
        </p:blipFill>
        <p:spPr>
          <a:xfrm>
            <a:off x="4056253" y="4061616"/>
            <a:ext cx="4806853" cy="416378"/>
          </a:xfrm>
          <a:prstGeom prst="rect">
            <a:avLst/>
          </a:prstGeom>
        </p:spPr>
      </p:pic>
      <p:sp>
        <p:nvSpPr>
          <p:cNvPr id="11" name="Rectangle 10">
            <a:extLst>
              <a:ext uri="{FF2B5EF4-FFF2-40B4-BE49-F238E27FC236}">
                <a16:creationId xmlns:a16="http://schemas.microsoft.com/office/drawing/2014/main" id="{6DF01FB7-C5F3-48CE-A774-2289791F7D45}"/>
              </a:ext>
            </a:extLst>
          </p:cNvPr>
          <p:cNvSpPr/>
          <p:nvPr/>
        </p:nvSpPr>
        <p:spPr>
          <a:xfrm>
            <a:off x="270226" y="4841446"/>
            <a:ext cx="8592880" cy="523220"/>
          </a:xfrm>
          <a:prstGeom prst="rect">
            <a:avLst/>
          </a:prstGeom>
        </p:spPr>
        <p:txBody>
          <a:bodyPr wrap="square">
            <a:spAutoFit/>
          </a:bodyPr>
          <a:lstStyle/>
          <a:p>
            <a:r>
              <a:rPr lang="de-DE" sz="1400" dirty="0"/>
              <a:t>Although it is possible to calculate the likelihood as the product of the individual likelihoods, </a:t>
            </a:r>
            <a:endParaRPr lang="tr-TR" sz="1400" dirty="0"/>
          </a:p>
          <a:p>
            <a:r>
              <a:rPr lang="de-DE" sz="1400" dirty="0"/>
              <a:t>statisticians prefer to calculate the </a:t>
            </a:r>
            <a:r>
              <a:rPr lang="de-DE" sz="1400" b="1" dirty="0"/>
              <a:t>LOG OF THE LIKELIHOOD </a:t>
            </a:r>
            <a:r>
              <a:rPr lang="de-DE" sz="1400" dirty="0"/>
              <a:t>instead.</a:t>
            </a:r>
          </a:p>
        </p:txBody>
      </p:sp>
      <p:pic>
        <p:nvPicPr>
          <p:cNvPr id="12" name="Picture 11">
            <a:extLst>
              <a:ext uri="{FF2B5EF4-FFF2-40B4-BE49-F238E27FC236}">
                <a16:creationId xmlns:a16="http://schemas.microsoft.com/office/drawing/2014/main" id="{67D7475C-F2E5-4563-A88B-0AE8BA2DDCB6}"/>
              </a:ext>
            </a:extLst>
          </p:cNvPr>
          <p:cNvPicPr>
            <a:picLocks noChangeAspect="1"/>
          </p:cNvPicPr>
          <p:nvPr/>
        </p:nvPicPr>
        <p:blipFill>
          <a:blip r:embed="rId8"/>
          <a:stretch>
            <a:fillRect/>
          </a:stretch>
        </p:blipFill>
        <p:spPr>
          <a:xfrm>
            <a:off x="381000" y="5463127"/>
            <a:ext cx="7620000" cy="925478"/>
          </a:xfrm>
          <a:prstGeom prst="rect">
            <a:avLst/>
          </a:prstGeom>
        </p:spPr>
      </p:pic>
    </p:spTree>
    <p:extLst>
      <p:ext uri="{BB962C8B-B14F-4D97-AF65-F5344CB8AC3E}">
        <p14:creationId xmlns:p14="http://schemas.microsoft.com/office/powerpoint/2010/main" val="11985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18</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pic>
        <p:nvPicPr>
          <p:cNvPr id="2" name="Picture 1">
            <a:extLst>
              <a:ext uri="{FF2B5EF4-FFF2-40B4-BE49-F238E27FC236}">
                <a16:creationId xmlns:a16="http://schemas.microsoft.com/office/drawing/2014/main" id="{98081952-E1D7-4C20-8652-C7E931ABD702}"/>
              </a:ext>
            </a:extLst>
          </p:cNvPr>
          <p:cNvPicPr>
            <a:picLocks noChangeAspect="1"/>
          </p:cNvPicPr>
          <p:nvPr/>
        </p:nvPicPr>
        <p:blipFill>
          <a:blip r:embed="rId3"/>
          <a:stretch>
            <a:fillRect/>
          </a:stretch>
        </p:blipFill>
        <p:spPr>
          <a:xfrm>
            <a:off x="271493" y="2227083"/>
            <a:ext cx="2725076" cy="285135"/>
          </a:xfrm>
          <a:prstGeom prst="rect">
            <a:avLst/>
          </a:prstGeom>
        </p:spPr>
      </p:pic>
      <p:pic>
        <p:nvPicPr>
          <p:cNvPr id="3" name="Picture 2">
            <a:extLst>
              <a:ext uri="{FF2B5EF4-FFF2-40B4-BE49-F238E27FC236}">
                <a16:creationId xmlns:a16="http://schemas.microsoft.com/office/drawing/2014/main" id="{9376FA3D-6E27-4198-AB77-A1A7A472CF8B}"/>
              </a:ext>
            </a:extLst>
          </p:cNvPr>
          <p:cNvPicPr>
            <a:picLocks noChangeAspect="1"/>
          </p:cNvPicPr>
          <p:nvPr/>
        </p:nvPicPr>
        <p:blipFill>
          <a:blip r:embed="rId4"/>
          <a:stretch>
            <a:fillRect/>
          </a:stretch>
        </p:blipFill>
        <p:spPr>
          <a:xfrm>
            <a:off x="2996569" y="1143000"/>
            <a:ext cx="2378886" cy="2738437"/>
          </a:xfrm>
          <a:prstGeom prst="rect">
            <a:avLst/>
          </a:prstGeom>
        </p:spPr>
      </p:pic>
      <p:cxnSp>
        <p:nvCxnSpPr>
          <p:cNvPr id="7" name="Straight Arrow Connector 6">
            <a:extLst>
              <a:ext uri="{FF2B5EF4-FFF2-40B4-BE49-F238E27FC236}">
                <a16:creationId xmlns:a16="http://schemas.microsoft.com/office/drawing/2014/main" id="{7A644B0D-47A2-424F-AC81-B0D4EA03B2B9}"/>
              </a:ext>
            </a:extLst>
          </p:cNvPr>
          <p:cNvCxnSpPr/>
          <p:nvPr/>
        </p:nvCxnSpPr>
        <p:spPr>
          <a:xfrm flipV="1">
            <a:off x="3276600" y="1828800"/>
            <a:ext cx="1981200" cy="1371600"/>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0015394-BF9B-4F3A-93E6-1390982C1844}"/>
              </a:ext>
            </a:extLst>
          </p:cNvPr>
          <p:cNvPicPr>
            <a:picLocks noChangeAspect="1"/>
          </p:cNvPicPr>
          <p:nvPr/>
        </p:nvPicPr>
        <p:blipFill>
          <a:blip r:embed="rId5"/>
          <a:stretch>
            <a:fillRect/>
          </a:stretch>
        </p:blipFill>
        <p:spPr>
          <a:xfrm>
            <a:off x="5486401" y="1752600"/>
            <a:ext cx="3432312" cy="414078"/>
          </a:xfrm>
          <a:prstGeom prst="rect">
            <a:avLst/>
          </a:prstGeom>
        </p:spPr>
      </p:pic>
      <p:sp>
        <p:nvSpPr>
          <p:cNvPr id="9" name="Rectangle 8">
            <a:extLst>
              <a:ext uri="{FF2B5EF4-FFF2-40B4-BE49-F238E27FC236}">
                <a16:creationId xmlns:a16="http://schemas.microsoft.com/office/drawing/2014/main" id="{DA4CE588-DB13-4E6B-BAA7-E49E9D3AE6F0}"/>
              </a:ext>
            </a:extLst>
          </p:cNvPr>
          <p:cNvSpPr/>
          <p:nvPr/>
        </p:nvSpPr>
        <p:spPr>
          <a:xfrm>
            <a:off x="5375455" y="1224290"/>
            <a:ext cx="3543257" cy="430887"/>
          </a:xfrm>
          <a:prstGeom prst="rect">
            <a:avLst/>
          </a:prstGeom>
        </p:spPr>
        <p:txBody>
          <a:bodyPr wrap="square">
            <a:spAutoFit/>
          </a:bodyPr>
          <a:lstStyle/>
          <a:p>
            <a:r>
              <a:rPr lang="de-DE" sz="1100" dirty="0"/>
              <a:t>if we rotate the line and calculate its log-likelihood by projecting data onto it</a:t>
            </a:r>
          </a:p>
        </p:txBody>
      </p:sp>
      <p:pic>
        <p:nvPicPr>
          <p:cNvPr id="10" name="Picture 9">
            <a:extLst>
              <a:ext uri="{FF2B5EF4-FFF2-40B4-BE49-F238E27FC236}">
                <a16:creationId xmlns:a16="http://schemas.microsoft.com/office/drawing/2014/main" id="{776EAE9E-CDCE-4FB6-9FFE-D28A6DB74D6A}"/>
              </a:ext>
            </a:extLst>
          </p:cNvPr>
          <p:cNvPicPr>
            <a:picLocks noChangeAspect="1"/>
          </p:cNvPicPr>
          <p:nvPr/>
        </p:nvPicPr>
        <p:blipFill>
          <a:blip r:embed="rId6"/>
          <a:stretch>
            <a:fillRect/>
          </a:stretch>
        </p:blipFill>
        <p:spPr>
          <a:xfrm>
            <a:off x="5975465" y="2331676"/>
            <a:ext cx="2454184" cy="257175"/>
          </a:xfrm>
          <a:prstGeom prst="rect">
            <a:avLst/>
          </a:prstGeom>
        </p:spPr>
      </p:pic>
      <p:sp>
        <p:nvSpPr>
          <p:cNvPr id="11" name="Arrow: Down 10">
            <a:extLst>
              <a:ext uri="{FF2B5EF4-FFF2-40B4-BE49-F238E27FC236}">
                <a16:creationId xmlns:a16="http://schemas.microsoft.com/office/drawing/2014/main" id="{F760B3D0-2C78-4683-AB10-3CEDF3393F48}"/>
              </a:ext>
            </a:extLst>
          </p:cNvPr>
          <p:cNvSpPr/>
          <p:nvPr/>
        </p:nvSpPr>
        <p:spPr>
          <a:xfrm>
            <a:off x="7010400" y="2816894"/>
            <a:ext cx="152400" cy="612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41A20719-0714-4E4E-9387-F66504F67B94}"/>
              </a:ext>
            </a:extLst>
          </p:cNvPr>
          <p:cNvSpPr/>
          <p:nvPr/>
        </p:nvSpPr>
        <p:spPr>
          <a:xfrm>
            <a:off x="5486401" y="3430684"/>
            <a:ext cx="3432311" cy="430887"/>
          </a:xfrm>
          <a:prstGeom prst="rect">
            <a:avLst/>
          </a:prstGeom>
        </p:spPr>
        <p:txBody>
          <a:bodyPr wrap="square">
            <a:spAutoFit/>
          </a:bodyPr>
          <a:lstStyle/>
          <a:p>
            <a:r>
              <a:rPr lang="de-DE" sz="1100" dirty="0"/>
              <a:t>...and we just keep rotating the log(odds) line and projecting data onto it...</a:t>
            </a:r>
          </a:p>
        </p:txBody>
      </p:sp>
      <p:pic>
        <p:nvPicPr>
          <p:cNvPr id="18" name="Picture 17">
            <a:extLst>
              <a:ext uri="{FF2B5EF4-FFF2-40B4-BE49-F238E27FC236}">
                <a16:creationId xmlns:a16="http://schemas.microsoft.com/office/drawing/2014/main" id="{276185FB-C383-4954-A7E9-13D112E147A6}"/>
              </a:ext>
            </a:extLst>
          </p:cNvPr>
          <p:cNvPicPr>
            <a:picLocks noChangeAspect="1"/>
          </p:cNvPicPr>
          <p:nvPr/>
        </p:nvPicPr>
        <p:blipFill>
          <a:blip r:embed="rId7"/>
          <a:stretch>
            <a:fillRect/>
          </a:stretch>
        </p:blipFill>
        <p:spPr>
          <a:xfrm>
            <a:off x="7546831" y="4165625"/>
            <a:ext cx="1154468" cy="959952"/>
          </a:xfrm>
          <a:prstGeom prst="rect">
            <a:avLst/>
          </a:prstGeom>
        </p:spPr>
      </p:pic>
      <p:pic>
        <p:nvPicPr>
          <p:cNvPr id="19" name="Picture 18">
            <a:extLst>
              <a:ext uri="{FF2B5EF4-FFF2-40B4-BE49-F238E27FC236}">
                <a16:creationId xmlns:a16="http://schemas.microsoft.com/office/drawing/2014/main" id="{CD77FC0F-F034-4BE7-A303-1821F46DC46C}"/>
              </a:ext>
            </a:extLst>
          </p:cNvPr>
          <p:cNvPicPr>
            <a:picLocks noChangeAspect="1"/>
          </p:cNvPicPr>
          <p:nvPr/>
        </p:nvPicPr>
        <p:blipFill>
          <a:blip r:embed="rId8"/>
          <a:stretch>
            <a:fillRect/>
          </a:stretch>
        </p:blipFill>
        <p:spPr>
          <a:xfrm>
            <a:off x="6246209" y="4165625"/>
            <a:ext cx="1223581" cy="959952"/>
          </a:xfrm>
          <a:prstGeom prst="rect">
            <a:avLst/>
          </a:prstGeom>
        </p:spPr>
      </p:pic>
      <p:pic>
        <p:nvPicPr>
          <p:cNvPr id="20" name="Picture 19">
            <a:extLst>
              <a:ext uri="{FF2B5EF4-FFF2-40B4-BE49-F238E27FC236}">
                <a16:creationId xmlns:a16="http://schemas.microsoft.com/office/drawing/2014/main" id="{CF43F956-5D0E-455B-B95C-5421FE49185B}"/>
              </a:ext>
            </a:extLst>
          </p:cNvPr>
          <p:cNvPicPr>
            <a:picLocks noChangeAspect="1"/>
          </p:cNvPicPr>
          <p:nvPr/>
        </p:nvPicPr>
        <p:blipFill>
          <a:blip r:embed="rId9"/>
          <a:stretch>
            <a:fillRect/>
          </a:stretch>
        </p:blipFill>
        <p:spPr>
          <a:xfrm>
            <a:off x="4866316" y="4165625"/>
            <a:ext cx="1240169" cy="959952"/>
          </a:xfrm>
          <a:prstGeom prst="rect">
            <a:avLst/>
          </a:prstGeom>
        </p:spPr>
      </p:pic>
      <p:sp>
        <p:nvSpPr>
          <p:cNvPr id="22" name="Rectangle 21">
            <a:extLst>
              <a:ext uri="{FF2B5EF4-FFF2-40B4-BE49-F238E27FC236}">
                <a16:creationId xmlns:a16="http://schemas.microsoft.com/office/drawing/2014/main" id="{ADC8E927-2959-4416-9A4C-20821FC9C114}"/>
              </a:ext>
            </a:extLst>
          </p:cNvPr>
          <p:cNvSpPr/>
          <p:nvPr/>
        </p:nvSpPr>
        <p:spPr>
          <a:xfrm>
            <a:off x="507807" y="3904015"/>
            <a:ext cx="4193192" cy="261610"/>
          </a:xfrm>
          <a:prstGeom prst="rect">
            <a:avLst/>
          </a:prstGeom>
        </p:spPr>
        <p:txBody>
          <a:bodyPr wrap="square">
            <a:spAutoFit/>
          </a:bodyPr>
          <a:lstStyle/>
          <a:p>
            <a:r>
              <a:rPr lang="de-DE" sz="1100" dirty="0"/>
              <a:t>...and transforming it to probabilities  and calculating the log-likelihood</a:t>
            </a:r>
          </a:p>
        </p:txBody>
      </p:sp>
      <p:sp>
        <p:nvSpPr>
          <p:cNvPr id="23" name="Arrow: Left 22">
            <a:extLst>
              <a:ext uri="{FF2B5EF4-FFF2-40B4-BE49-F238E27FC236}">
                <a16:creationId xmlns:a16="http://schemas.microsoft.com/office/drawing/2014/main" id="{913CB7A3-2D24-444D-8E77-BC61D1C3EA4C}"/>
              </a:ext>
            </a:extLst>
          </p:cNvPr>
          <p:cNvSpPr/>
          <p:nvPr/>
        </p:nvSpPr>
        <p:spPr>
          <a:xfrm rot="10800000" flipH="1" flipV="1">
            <a:off x="4136812" y="4592197"/>
            <a:ext cx="652463" cy="2084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3">
            <a:extLst>
              <a:ext uri="{FF2B5EF4-FFF2-40B4-BE49-F238E27FC236}">
                <a16:creationId xmlns:a16="http://schemas.microsoft.com/office/drawing/2014/main" id="{9B89006E-17AB-4344-B431-116706EA388D}"/>
              </a:ext>
            </a:extLst>
          </p:cNvPr>
          <p:cNvPicPr>
            <a:picLocks noChangeAspect="1"/>
          </p:cNvPicPr>
          <p:nvPr/>
        </p:nvPicPr>
        <p:blipFill>
          <a:blip r:embed="rId10"/>
          <a:stretch>
            <a:fillRect/>
          </a:stretch>
        </p:blipFill>
        <p:spPr>
          <a:xfrm>
            <a:off x="2941826" y="4190373"/>
            <a:ext cx="1117945" cy="937375"/>
          </a:xfrm>
          <a:prstGeom prst="rect">
            <a:avLst/>
          </a:prstGeom>
        </p:spPr>
      </p:pic>
      <p:pic>
        <p:nvPicPr>
          <p:cNvPr id="25" name="Picture 24">
            <a:extLst>
              <a:ext uri="{FF2B5EF4-FFF2-40B4-BE49-F238E27FC236}">
                <a16:creationId xmlns:a16="http://schemas.microsoft.com/office/drawing/2014/main" id="{0129452D-F781-4599-9548-D07F2C962D2A}"/>
              </a:ext>
            </a:extLst>
          </p:cNvPr>
          <p:cNvPicPr>
            <a:picLocks noChangeAspect="1"/>
          </p:cNvPicPr>
          <p:nvPr/>
        </p:nvPicPr>
        <p:blipFill>
          <a:blip r:embed="rId11"/>
          <a:stretch>
            <a:fillRect/>
          </a:stretch>
        </p:blipFill>
        <p:spPr>
          <a:xfrm>
            <a:off x="1769991" y="4167796"/>
            <a:ext cx="1089176" cy="959952"/>
          </a:xfrm>
          <a:prstGeom prst="rect">
            <a:avLst/>
          </a:prstGeom>
        </p:spPr>
      </p:pic>
      <p:pic>
        <p:nvPicPr>
          <p:cNvPr id="26" name="Picture 25">
            <a:extLst>
              <a:ext uri="{FF2B5EF4-FFF2-40B4-BE49-F238E27FC236}">
                <a16:creationId xmlns:a16="http://schemas.microsoft.com/office/drawing/2014/main" id="{34F15114-DF3A-4ACF-B475-3DA780A3A73F}"/>
              </a:ext>
            </a:extLst>
          </p:cNvPr>
          <p:cNvPicPr>
            <a:picLocks noChangeAspect="1"/>
          </p:cNvPicPr>
          <p:nvPr/>
        </p:nvPicPr>
        <p:blipFill>
          <a:blip r:embed="rId12"/>
          <a:stretch>
            <a:fillRect/>
          </a:stretch>
        </p:blipFill>
        <p:spPr>
          <a:xfrm>
            <a:off x="585034" y="4165625"/>
            <a:ext cx="1089176" cy="957399"/>
          </a:xfrm>
          <a:prstGeom prst="rect">
            <a:avLst/>
          </a:prstGeom>
        </p:spPr>
      </p:pic>
    </p:spTree>
    <p:extLst>
      <p:ext uri="{BB962C8B-B14F-4D97-AF65-F5344CB8AC3E}">
        <p14:creationId xmlns:p14="http://schemas.microsoft.com/office/powerpoint/2010/main" val="78043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19</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Model Accuracy</a:t>
            </a:r>
            <a:endParaRPr lang="en-US" sz="2800" dirty="0"/>
          </a:p>
        </p:txBody>
      </p:sp>
      <p:pic>
        <p:nvPicPr>
          <p:cNvPr id="2" name="Picture 1">
            <a:extLst>
              <a:ext uri="{FF2B5EF4-FFF2-40B4-BE49-F238E27FC236}">
                <a16:creationId xmlns:a16="http://schemas.microsoft.com/office/drawing/2014/main" id="{7D801628-3E6E-4A3F-BB1E-616C440C5CD3}"/>
              </a:ext>
            </a:extLst>
          </p:cNvPr>
          <p:cNvPicPr>
            <a:picLocks noChangeAspect="1"/>
          </p:cNvPicPr>
          <p:nvPr/>
        </p:nvPicPr>
        <p:blipFill>
          <a:blip r:embed="rId3"/>
          <a:stretch>
            <a:fillRect/>
          </a:stretch>
        </p:blipFill>
        <p:spPr>
          <a:xfrm>
            <a:off x="228600" y="1447800"/>
            <a:ext cx="8690112" cy="4720980"/>
          </a:xfrm>
          <a:prstGeom prst="rect">
            <a:avLst/>
          </a:prstGeom>
        </p:spPr>
      </p:pic>
    </p:spTree>
    <p:extLst>
      <p:ext uri="{BB962C8B-B14F-4D97-AF65-F5344CB8AC3E}">
        <p14:creationId xmlns:p14="http://schemas.microsoft.com/office/powerpoint/2010/main" val="285173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Linear Models</a:t>
            </a:r>
            <a:endParaRPr lang="en-US" sz="2800" dirty="0"/>
          </a:p>
        </p:txBody>
      </p:sp>
      <p:pic>
        <p:nvPicPr>
          <p:cNvPr id="2" name="Picture 1">
            <a:extLst>
              <a:ext uri="{FF2B5EF4-FFF2-40B4-BE49-F238E27FC236}">
                <a16:creationId xmlns:a16="http://schemas.microsoft.com/office/drawing/2014/main" id="{4BA47AD8-9496-4685-A95B-E17069DEE75B}"/>
              </a:ext>
            </a:extLst>
          </p:cNvPr>
          <p:cNvPicPr>
            <a:picLocks noChangeAspect="1"/>
          </p:cNvPicPr>
          <p:nvPr/>
        </p:nvPicPr>
        <p:blipFill>
          <a:blip r:embed="rId3"/>
          <a:stretch>
            <a:fillRect/>
          </a:stretch>
        </p:blipFill>
        <p:spPr>
          <a:xfrm>
            <a:off x="200890" y="1698593"/>
            <a:ext cx="3322686" cy="3019425"/>
          </a:xfrm>
          <a:prstGeom prst="rect">
            <a:avLst/>
          </a:prstGeom>
        </p:spPr>
      </p:pic>
      <p:pic>
        <p:nvPicPr>
          <p:cNvPr id="3" name="Picture 2">
            <a:extLst>
              <a:ext uri="{FF2B5EF4-FFF2-40B4-BE49-F238E27FC236}">
                <a16:creationId xmlns:a16="http://schemas.microsoft.com/office/drawing/2014/main" id="{C057AC99-D540-4794-9581-459FC18E5A04}"/>
              </a:ext>
            </a:extLst>
          </p:cNvPr>
          <p:cNvPicPr>
            <a:picLocks noChangeAspect="1"/>
          </p:cNvPicPr>
          <p:nvPr/>
        </p:nvPicPr>
        <p:blipFill>
          <a:blip r:embed="rId4"/>
          <a:stretch>
            <a:fillRect/>
          </a:stretch>
        </p:blipFill>
        <p:spPr>
          <a:xfrm>
            <a:off x="3656544" y="1618385"/>
            <a:ext cx="5181600" cy="1873667"/>
          </a:xfrm>
          <a:prstGeom prst="rect">
            <a:avLst/>
          </a:prstGeom>
        </p:spPr>
      </p:pic>
      <p:pic>
        <p:nvPicPr>
          <p:cNvPr id="4" name="Picture 3">
            <a:extLst>
              <a:ext uri="{FF2B5EF4-FFF2-40B4-BE49-F238E27FC236}">
                <a16:creationId xmlns:a16="http://schemas.microsoft.com/office/drawing/2014/main" id="{61A1C52B-4758-4CF3-8B31-C64414596B37}"/>
              </a:ext>
            </a:extLst>
          </p:cNvPr>
          <p:cNvPicPr>
            <a:picLocks noChangeAspect="1"/>
          </p:cNvPicPr>
          <p:nvPr/>
        </p:nvPicPr>
        <p:blipFill>
          <a:blip r:embed="rId5"/>
          <a:stretch>
            <a:fillRect/>
          </a:stretch>
        </p:blipFill>
        <p:spPr>
          <a:xfrm>
            <a:off x="200890" y="4740211"/>
            <a:ext cx="5181599" cy="533400"/>
          </a:xfrm>
          <a:prstGeom prst="rect">
            <a:avLst/>
          </a:prstGeom>
        </p:spPr>
      </p:pic>
      <p:pic>
        <p:nvPicPr>
          <p:cNvPr id="6" name="Picture 5">
            <a:extLst>
              <a:ext uri="{FF2B5EF4-FFF2-40B4-BE49-F238E27FC236}">
                <a16:creationId xmlns:a16="http://schemas.microsoft.com/office/drawing/2014/main" id="{1FDA1345-FC87-4579-B5AC-8AB2EC80E7A4}"/>
              </a:ext>
            </a:extLst>
          </p:cNvPr>
          <p:cNvPicPr>
            <a:picLocks noChangeAspect="1"/>
          </p:cNvPicPr>
          <p:nvPr/>
        </p:nvPicPr>
        <p:blipFill>
          <a:blip r:embed="rId6"/>
          <a:stretch>
            <a:fillRect/>
          </a:stretch>
        </p:blipFill>
        <p:spPr>
          <a:xfrm>
            <a:off x="5585789" y="3549523"/>
            <a:ext cx="3329611" cy="3209020"/>
          </a:xfrm>
          <a:prstGeom prst="rect">
            <a:avLst/>
          </a:prstGeom>
        </p:spPr>
      </p:pic>
      <p:sp>
        <p:nvSpPr>
          <p:cNvPr id="7" name="Rectangle 6">
            <a:extLst>
              <a:ext uri="{FF2B5EF4-FFF2-40B4-BE49-F238E27FC236}">
                <a16:creationId xmlns:a16="http://schemas.microsoft.com/office/drawing/2014/main" id="{800AFCA4-75F3-4FBC-81CA-B8C48C47079A}"/>
              </a:ext>
            </a:extLst>
          </p:cNvPr>
          <p:cNvSpPr/>
          <p:nvPr/>
        </p:nvSpPr>
        <p:spPr>
          <a:xfrm>
            <a:off x="200890" y="1295602"/>
            <a:ext cx="2715487" cy="369332"/>
          </a:xfrm>
          <a:prstGeom prst="rect">
            <a:avLst/>
          </a:prstGeom>
        </p:spPr>
        <p:txBody>
          <a:bodyPr wrap="none">
            <a:spAutoFit/>
          </a:bodyPr>
          <a:lstStyle/>
          <a:p>
            <a:r>
              <a:rPr lang="de-DE" b="1" dirty="0"/>
              <a:t>Simple Linear Regression</a:t>
            </a:r>
          </a:p>
        </p:txBody>
      </p:sp>
    </p:spTree>
    <p:extLst>
      <p:ext uri="{BB962C8B-B14F-4D97-AF65-F5344CB8AC3E}">
        <p14:creationId xmlns:p14="http://schemas.microsoft.com/office/powerpoint/2010/main" val="1176453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20</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Model Accuracy</a:t>
            </a:r>
            <a:endParaRPr lang="en-US" sz="2800" dirty="0"/>
          </a:p>
        </p:txBody>
      </p:sp>
      <p:sp>
        <p:nvSpPr>
          <p:cNvPr id="2" name="Rectangle 1">
            <a:extLst>
              <a:ext uri="{FF2B5EF4-FFF2-40B4-BE49-F238E27FC236}">
                <a16:creationId xmlns:a16="http://schemas.microsoft.com/office/drawing/2014/main" id="{A21CE24E-53B9-45FE-8C78-9BC89C5BA916}"/>
              </a:ext>
            </a:extLst>
          </p:cNvPr>
          <p:cNvSpPr/>
          <p:nvPr/>
        </p:nvSpPr>
        <p:spPr>
          <a:xfrm>
            <a:off x="228600" y="1295400"/>
            <a:ext cx="4147289" cy="523220"/>
          </a:xfrm>
          <a:prstGeom prst="rect">
            <a:avLst/>
          </a:prstGeom>
        </p:spPr>
        <p:txBody>
          <a:bodyPr wrap="none">
            <a:spAutoFit/>
          </a:bodyPr>
          <a:lstStyle/>
          <a:p>
            <a:r>
              <a:rPr lang="en-US" sz="2800" dirty="0"/>
              <a:t>What indicators do we use</a:t>
            </a:r>
            <a:r>
              <a:rPr lang="tr-TR" sz="2800" dirty="0"/>
              <a:t>?</a:t>
            </a:r>
            <a:endParaRPr lang="de-DE" sz="2800" dirty="0"/>
          </a:p>
        </p:txBody>
      </p:sp>
      <p:sp>
        <p:nvSpPr>
          <p:cNvPr id="3" name="Rectangle 2">
            <a:extLst>
              <a:ext uri="{FF2B5EF4-FFF2-40B4-BE49-F238E27FC236}">
                <a16:creationId xmlns:a16="http://schemas.microsoft.com/office/drawing/2014/main" id="{916A8728-710A-4363-8CA9-4503976689F6}"/>
              </a:ext>
            </a:extLst>
          </p:cNvPr>
          <p:cNvSpPr/>
          <p:nvPr/>
        </p:nvSpPr>
        <p:spPr>
          <a:xfrm>
            <a:off x="152400" y="2161686"/>
            <a:ext cx="8690112" cy="2677656"/>
          </a:xfrm>
          <a:prstGeom prst="rect">
            <a:avLst/>
          </a:prstGeom>
        </p:spPr>
        <p:txBody>
          <a:bodyPr wrap="square">
            <a:spAutoFit/>
          </a:bodyPr>
          <a:lstStyle/>
          <a:p>
            <a:r>
              <a:rPr lang="de-DE" sz="2800" dirty="0"/>
              <a:t>– Statistical measures (MSE, R2, etc.)</a:t>
            </a:r>
            <a:endParaRPr lang="tr-TR" sz="2800" dirty="0"/>
          </a:p>
          <a:p>
            <a:endParaRPr lang="de-DE" sz="2800" dirty="0"/>
          </a:p>
          <a:p>
            <a:r>
              <a:rPr lang="en-US" sz="2800" dirty="0"/>
              <a:t>– Classification accuracy (how good is the model in</a:t>
            </a:r>
            <a:r>
              <a:rPr lang="tr-TR" sz="2800" dirty="0"/>
              <a:t> </a:t>
            </a:r>
            <a:r>
              <a:rPr lang="de-DE" sz="2800" dirty="0"/>
              <a:t>predicting the unseen data)</a:t>
            </a:r>
            <a:endParaRPr lang="tr-TR" sz="2800" dirty="0"/>
          </a:p>
          <a:p>
            <a:endParaRPr lang="de-DE" sz="2800" dirty="0"/>
          </a:p>
          <a:p>
            <a:r>
              <a:rPr lang="fr-FR" sz="2800" dirty="0"/>
              <a:t>– Confusion matrix (false positives, false </a:t>
            </a:r>
            <a:r>
              <a:rPr lang="fr-FR" sz="2800" dirty="0" err="1"/>
              <a:t>negatives</a:t>
            </a:r>
            <a:r>
              <a:rPr lang="fr-FR" sz="2800" dirty="0"/>
              <a:t>)</a:t>
            </a:r>
            <a:endParaRPr lang="de-DE" sz="2800" dirty="0"/>
          </a:p>
        </p:txBody>
      </p:sp>
    </p:spTree>
    <p:extLst>
      <p:ext uri="{BB962C8B-B14F-4D97-AF65-F5344CB8AC3E}">
        <p14:creationId xmlns:p14="http://schemas.microsoft.com/office/powerpoint/2010/main" val="380183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21</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4" name="Rectangle 3">
            <a:extLst>
              <a:ext uri="{FF2B5EF4-FFF2-40B4-BE49-F238E27FC236}">
                <a16:creationId xmlns:a16="http://schemas.microsoft.com/office/drawing/2014/main" id="{6B275301-D9E6-48EF-973D-15422A6F7F29}"/>
              </a:ext>
            </a:extLst>
          </p:cNvPr>
          <p:cNvSpPr/>
          <p:nvPr/>
        </p:nvSpPr>
        <p:spPr>
          <a:xfrm>
            <a:off x="152400" y="1290151"/>
            <a:ext cx="3834127" cy="369332"/>
          </a:xfrm>
          <a:prstGeom prst="rect">
            <a:avLst/>
          </a:prstGeom>
        </p:spPr>
        <p:txBody>
          <a:bodyPr wrap="none">
            <a:spAutoFit/>
          </a:bodyPr>
          <a:lstStyle/>
          <a:p>
            <a:r>
              <a:rPr lang="de-DE" dirty="0"/>
              <a:t>let's talk about classification accuracy</a:t>
            </a:r>
            <a:r>
              <a:rPr lang="tr-TR" dirty="0"/>
              <a:t>...</a:t>
            </a:r>
            <a:endParaRPr lang="de-DE" dirty="0"/>
          </a:p>
        </p:txBody>
      </p:sp>
      <p:sp>
        <p:nvSpPr>
          <p:cNvPr id="6" name="Rectangle 5">
            <a:extLst>
              <a:ext uri="{FF2B5EF4-FFF2-40B4-BE49-F238E27FC236}">
                <a16:creationId xmlns:a16="http://schemas.microsoft.com/office/drawing/2014/main" id="{83FF254D-FD19-4C1B-8752-F1E9338EAFAA}"/>
              </a:ext>
            </a:extLst>
          </p:cNvPr>
          <p:cNvSpPr/>
          <p:nvPr/>
        </p:nvSpPr>
        <p:spPr>
          <a:xfrm>
            <a:off x="3505200" y="1716223"/>
            <a:ext cx="4572000" cy="923330"/>
          </a:xfrm>
          <a:prstGeom prst="rect">
            <a:avLst/>
          </a:prstGeom>
        </p:spPr>
        <p:txBody>
          <a:bodyPr>
            <a:spAutoFit/>
          </a:bodyPr>
          <a:lstStyle/>
          <a:p>
            <a:r>
              <a:rPr lang="de-DE" dirty="0"/>
              <a:t>If my model pays little attention to training data and oversimplifies the model and doesn't learn the patterns?</a:t>
            </a:r>
          </a:p>
        </p:txBody>
      </p:sp>
      <p:pic>
        <p:nvPicPr>
          <p:cNvPr id="7" name="Picture 6">
            <a:extLst>
              <a:ext uri="{FF2B5EF4-FFF2-40B4-BE49-F238E27FC236}">
                <a16:creationId xmlns:a16="http://schemas.microsoft.com/office/drawing/2014/main" id="{914A604A-5E8F-43BD-9CE5-793044594D2F}"/>
              </a:ext>
            </a:extLst>
          </p:cNvPr>
          <p:cNvPicPr>
            <a:picLocks noChangeAspect="1"/>
          </p:cNvPicPr>
          <p:nvPr/>
        </p:nvPicPr>
        <p:blipFill>
          <a:blip r:embed="rId3"/>
          <a:stretch>
            <a:fillRect/>
          </a:stretch>
        </p:blipFill>
        <p:spPr>
          <a:xfrm>
            <a:off x="304800" y="1817025"/>
            <a:ext cx="1875425" cy="1647825"/>
          </a:xfrm>
          <a:prstGeom prst="rect">
            <a:avLst/>
          </a:prstGeom>
        </p:spPr>
      </p:pic>
      <p:sp>
        <p:nvSpPr>
          <p:cNvPr id="2" name="Arrow: Right 1">
            <a:extLst>
              <a:ext uri="{FF2B5EF4-FFF2-40B4-BE49-F238E27FC236}">
                <a16:creationId xmlns:a16="http://schemas.microsoft.com/office/drawing/2014/main" id="{1D31A049-2581-46FB-A6B0-BCB7FB51EC0B}"/>
              </a:ext>
            </a:extLst>
          </p:cNvPr>
          <p:cNvSpPr/>
          <p:nvPr/>
        </p:nvSpPr>
        <p:spPr>
          <a:xfrm>
            <a:off x="2286000" y="2514600"/>
            <a:ext cx="978408"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rrow: Down 2">
            <a:extLst>
              <a:ext uri="{FF2B5EF4-FFF2-40B4-BE49-F238E27FC236}">
                <a16:creationId xmlns:a16="http://schemas.microsoft.com/office/drawing/2014/main" id="{537AD5BA-C550-4C88-94DB-FD03CFEE3A99}"/>
              </a:ext>
            </a:extLst>
          </p:cNvPr>
          <p:cNvSpPr/>
          <p:nvPr/>
        </p:nvSpPr>
        <p:spPr>
          <a:xfrm>
            <a:off x="1143000" y="3530596"/>
            <a:ext cx="213812" cy="823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57BC6E60-BF50-499F-B675-5BD3D68AE0AB}"/>
              </a:ext>
            </a:extLst>
          </p:cNvPr>
          <p:cNvPicPr>
            <a:picLocks noChangeAspect="1"/>
          </p:cNvPicPr>
          <p:nvPr/>
        </p:nvPicPr>
        <p:blipFill>
          <a:blip r:embed="rId4"/>
          <a:stretch>
            <a:fillRect/>
          </a:stretch>
        </p:blipFill>
        <p:spPr>
          <a:xfrm>
            <a:off x="4957542" y="2706684"/>
            <a:ext cx="1844104" cy="1647825"/>
          </a:xfrm>
          <a:prstGeom prst="rect">
            <a:avLst/>
          </a:prstGeom>
        </p:spPr>
      </p:pic>
      <p:sp>
        <p:nvSpPr>
          <p:cNvPr id="9" name="Rectangle 8">
            <a:extLst>
              <a:ext uri="{FF2B5EF4-FFF2-40B4-BE49-F238E27FC236}">
                <a16:creationId xmlns:a16="http://schemas.microsoft.com/office/drawing/2014/main" id="{D00643A7-C70A-4F32-BF68-EE0C7D3297C6}"/>
              </a:ext>
            </a:extLst>
          </p:cNvPr>
          <p:cNvSpPr/>
          <p:nvPr/>
        </p:nvSpPr>
        <p:spPr>
          <a:xfrm>
            <a:off x="152400" y="4374177"/>
            <a:ext cx="4153701" cy="369332"/>
          </a:xfrm>
          <a:prstGeom prst="rect">
            <a:avLst/>
          </a:prstGeom>
        </p:spPr>
        <p:txBody>
          <a:bodyPr wrap="none">
            <a:spAutoFit/>
          </a:bodyPr>
          <a:lstStyle/>
          <a:p>
            <a:r>
              <a:rPr lang="de-DE" dirty="0"/>
              <a:t>Memorizes all data points including noise?</a:t>
            </a:r>
          </a:p>
        </p:txBody>
      </p:sp>
      <p:pic>
        <p:nvPicPr>
          <p:cNvPr id="10" name="Picture 9">
            <a:extLst>
              <a:ext uri="{FF2B5EF4-FFF2-40B4-BE49-F238E27FC236}">
                <a16:creationId xmlns:a16="http://schemas.microsoft.com/office/drawing/2014/main" id="{6D30AE83-FA82-4715-857E-6C474B1CE6B1}"/>
              </a:ext>
            </a:extLst>
          </p:cNvPr>
          <p:cNvPicPr>
            <a:picLocks noChangeAspect="1"/>
          </p:cNvPicPr>
          <p:nvPr/>
        </p:nvPicPr>
        <p:blipFill>
          <a:blip r:embed="rId5"/>
          <a:stretch>
            <a:fillRect/>
          </a:stretch>
        </p:blipFill>
        <p:spPr>
          <a:xfrm>
            <a:off x="457200" y="4827709"/>
            <a:ext cx="2025209" cy="1776412"/>
          </a:xfrm>
          <a:prstGeom prst="rect">
            <a:avLst/>
          </a:prstGeom>
        </p:spPr>
      </p:pic>
      <p:cxnSp>
        <p:nvCxnSpPr>
          <p:cNvPr id="12" name="Straight Arrow Connector 11">
            <a:extLst>
              <a:ext uri="{FF2B5EF4-FFF2-40B4-BE49-F238E27FC236}">
                <a16:creationId xmlns:a16="http://schemas.microsoft.com/office/drawing/2014/main" id="{F8DB7DE5-5E41-475F-B0E7-C7FC9449B06C}"/>
              </a:ext>
            </a:extLst>
          </p:cNvPr>
          <p:cNvCxnSpPr/>
          <p:nvPr/>
        </p:nvCxnSpPr>
        <p:spPr>
          <a:xfrm>
            <a:off x="2180225" y="3392133"/>
            <a:ext cx="2467975" cy="1637067"/>
          </a:xfrm>
          <a:prstGeom prst="straightConnector1">
            <a:avLst/>
          </a:prstGeom>
          <a:ln>
            <a:tailEnd type="triangle"/>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908E0F-4D1F-49E3-AC74-95FF42460AD3}"/>
              </a:ext>
            </a:extLst>
          </p:cNvPr>
          <p:cNvSpPr/>
          <p:nvPr/>
        </p:nvSpPr>
        <p:spPr>
          <a:xfrm>
            <a:off x="4572000" y="4957303"/>
            <a:ext cx="569387" cy="400110"/>
          </a:xfrm>
          <a:prstGeom prst="rect">
            <a:avLst/>
          </a:prstGeom>
        </p:spPr>
        <p:txBody>
          <a:bodyPr wrap="none">
            <a:spAutoFit/>
          </a:bodyPr>
          <a:lstStyle/>
          <a:p>
            <a:r>
              <a:rPr lang="de-DE" sz="2000" b="1" dirty="0"/>
              <a:t>OR</a:t>
            </a:r>
          </a:p>
        </p:txBody>
      </p:sp>
      <p:pic>
        <p:nvPicPr>
          <p:cNvPr id="15" name="Picture 14">
            <a:extLst>
              <a:ext uri="{FF2B5EF4-FFF2-40B4-BE49-F238E27FC236}">
                <a16:creationId xmlns:a16="http://schemas.microsoft.com/office/drawing/2014/main" id="{677CEEE6-A8F7-446D-9BF1-DD01B8C50932}"/>
              </a:ext>
            </a:extLst>
          </p:cNvPr>
          <p:cNvPicPr>
            <a:picLocks noChangeAspect="1"/>
          </p:cNvPicPr>
          <p:nvPr/>
        </p:nvPicPr>
        <p:blipFill>
          <a:blip r:embed="rId6"/>
          <a:stretch>
            <a:fillRect/>
          </a:stretch>
        </p:blipFill>
        <p:spPr>
          <a:xfrm>
            <a:off x="5360719" y="5029200"/>
            <a:ext cx="1870259" cy="1647825"/>
          </a:xfrm>
          <a:prstGeom prst="rect">
            <a:avLst/>
          </a:prstGeom>
        </p:spPr>
      </p:pic>
    </p:spTree>
    <p:extLst>
      <p:ext uri="{BB962C8B-B14F-4D97-AF65-F5344CB8AC3E}">
        <p14:creationId xmlns:p14="http://schemas.microsoft.com/office/powerpoint/2010/main" val="303049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22</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2" name="Rectangle 1">
            <a:extLst>
              <a:ext uri="{FF2B5EF4-FFF2-40B4-BE49-F238E27FC236}">
                <a16:creationId xmlns:a16="http://schemas.microsoft.com/office/drawing/2014/main" id="{3547409D-0DA3-4232-9534-C5D1FF850B2F}"/>
              </a:ext>
            </a:extLst>
          </p:cNvPr>
          <p:cNvSpPr/>
          <p:nvPr/>
        </p:nvSpPr>
        <p:spPr>
          <a:xfrm>
            <a:off x="228600" y="1447800"/>
            <a:ext cx="4572000" cy="646331"/>
          </a:xfrm>
          <a:prstGeom prst="rect">
            <a:avLst/>
          </a:prstGeom>
        </p:spPr>
        <p:txBody>
          <a:bodyPr>
            <a:spAutoFit/>
          </a:bodyPr>
          <a:lstStyle/>
          <a:p>
            <a:r>
              <a:rPr lang="en-US" dirty="0">
                <a:latin typeface="CIDFont+F4"/>
              </a:rPr>
              <a:t>• </a:t>
            </a:r>
            <a:r>
              <a:rPr lang="en-US" dirty="0">
                <a:latin typeface="CIDFont+F1"/>
              </a:rPr>
              <a:t>A </a:t>
            </a:r>
            <a:r>
              <a:rPr lang="en-US" b="1" dirty="0">
                <a:latin typeface="CIDFont+F2"/>
              </a:rPr>
              <a:t>high-bias</a:t>
            </a:r>
            <a:r>
              <a:rPr lang="en-US" dirty="0">
                <a:latin typeface="CIDFont+F2"/>
              </a:rPr>
              <a:t> </a:t>
            </a:r>
            <a:r>
              <a:rPr lang="en-US" dirty="0">
                <a:latin typeface="CIDFont+F1"/>
              </a:rPr>
              <a:t>model: </a:t>
            </a:r>
            <a:r>
              <a:rPr lang="en-US" b="1" dirty="0">
                <a:latin typeface="CIDFont+F2"/>
              </a:rPr>
              <a:t>underfits</a:t>
            </a:r>
            <a:r>
              <a:rPr lang="en-US" dirty="0">
                <a:latin typeface="CIDFont+F2"/>
              </a:rPr>
              <a:t> </a:t>
            </a:r>
            <a:r>
              <a:rPr lang="en-US" dirty="0">
                <a:latin typeface="CIDFont+F1"/>
              </a:rPr>
              <a:t>the data set</a:t>
            </a:r>
          </a:p>
          <a:p>
            <a:r>
              <a:rPr lang="en-US" dirty="0">
                <a:latin typeface="CIDFont+F4"/>
              </a:rPr>
              <a:t>• </a:t>
            </a:r>
            <a:r>
              <a:rPr lang="en-US" dirty="0">
                <a:latin typeface="CIDFont+F1"/>
              </a:rPr>
              <a:t>A </a:t>
            </a:r>
            <a:r>
              <a:rPr lang="en-US" b="1" dirty="0">
                <a:latin typeface="CIDFont+F2"/>
              </a:rPr>
              <a:t>high-variance</a:t>
            </a:r>
            <a:r>
              <a:rPr lang="en-US" dirty="0">
                <a:latin typeface="CIDFont+F2"/>
              </a:rPr>
              <a:t> </a:t>
            </a:r>
            <a:r>
              <a:rPr lang="en-US" dirty="0">
                <a:latin typeface="CIDFont+F1"/>
              </a:rPr>
              <a:t>model: </a:t>
            </a:r>
            <a:r>
              <a:rPr lang="en-US" b="1" dirty="0">
                <a:latin typeface="CIDFont+F2"/>
              </a:rPr>
              <a:t>overfits</a:t>
            </a:r>
            <a:r>
              <a:rPr lang="en-US" dirty="0">
                <a:latin typeface="CIDFont+F2"/>
              </a:rPr>
              <a:t> </a:t>
            </a:r>
            <a:r>
              <a:rPr lang="en-US" dirty="0">
                <a:latin typeface="CIDFont+F1"/>
              </a:rPr>
              <a:t>the data set</a:t>
            </a:r>
            <a:endParaRPr lang="de-DE" dirty="0"/>
          </a:p>
        </p:txBody>
      </p:sp>
      <p:sp>
        <p:nvSpPr>
          <p:cNvPr id="3" name="Rectangle 2">
            <a:extLst>
              <a:ext uri="{FF2B5EF4-FFF2-40B4-BE49-F238E27FC236}">
                <a16:creationId xmlns:a16="http://schemas.microsoft.com/office/drawing/2014/main" id="{DF8D680A-AF02-4074-A5AC-A58B21430E3B}"/>
              </a:ext>
            </a:extLst>
          </p:cNvPr>
          <p:cNvSpPr/>
          <p:nvPr/>
        </p:nvSpPr>
        <p:spPr>
          <a:xfrm>
            <a:off x="381000" y="2274838"/>
            <a:ext cx="8382000" cy="1200329"/>
          </a:xfrm>
          <a:prstGeom prst="rect">
            <a:avLst/>
          </a:prstGeom>
        </p:spPr>
        <p:txBody>
          <a:bodyPr wrap="square">
            <a:spAutoFit/>
          </a:bodyPr>
          <a:lstStyle/>
          <a:p>
            <a:r>
              <a:rPr lang="de-DE" dirty="0"/>
              <a:t>What I me</a:t>
            </a:r>
            <a:r>
              <a:rPr lang="de-DE" b="1" dirty="0"/>
              <a:t>a</a:t>
            </a:r>
            <a:r>
              <a:rPr lang="de-DE" dirty="0"/>
              <a:t>n calling </a:t>
            </a:r>
            <a:endParaRPr lang="tr-TR" dirty="0"/>
          </a:p>
          <a:p>
            <a:r>
              <a:rPr lang="de-DE" dirty="0"/>
              <a:t>BIAS is </a:t>
            </a:r>
            <a:r>
              <a:rPr lang="tr-TR" dirty="0"/>
              <a:t>: </a:t>
            </a:r>
            <a:r>
              <a:rPr lang="de-DE" i="1" dirty="0"/>
              <a:t>the distance between the predictions of a model and the true values</a:t>
            </a:r>
            <a:r>
              <a:rPr lang="tr-TR" i="1" dirty="0"/>
              <a:t>.</a:t>
            </a:r>
            <a:endParaRPr lang="de-DE" i="1" dirty="0"/>
          </a:p>
          <a:p>
            <a:r>
              <a:rPr lang="tr-TR" dirty="0"/>
              <a:t>VARIANCE is: </a:t>
            </a:r>
            <a:r>
              <a:rPr lang="en-US" i="1" dirty="0"/>
              <a:t>the amount that the estimate of the target function will change if different training data was used.</a:t>
            </a:r>
            <a:endParaRPr lang="tr-TR" i="1" dirty="0"/>
          </a:p>
        </p:txBody>
      </p:sp>
      <p:sp>
        <p:nvSpPr>
          <p:cNvPr id="6" name="Rectangle 5">
            <a:extLst>
              <a:ext uri="{FF2B5EF4-FFF2-40B4-BE49-F238E27FC236}">
                <a16:creationId xmlns:a16="http://schemas.microsoft.com/office/drawing/2014/main" id="{950E3AC7-D15D-4DDA-935C-D63D01A747B0}"/>
              </a:ext>
            </a:extLst>
          </p:cNvPr>
          <p:cNvSpPr/>
          <p:nvPr/>
        </p:nvSpPr>
        <p:spPr>
          <a:xfrm>
            <a:off x="457200" y="3604801"/>
            <a:ext cx="6248401" cy="646331"/>
          </a:xfrm>
          <a:prstGeom prst="rect">
            <a:avLst/>
          </a:prstGeom>
        </p:spPr>
        <p:txBody>
          <a:bodyPr wrap="square">
            <a:spAutoFit/>
          </a:bodyPr>
          <a:lstStyle/>
          <a:p>
            <a:r>
              <a:rPr lang="de-DE" dirty="0"/>
              <a:t>If Bias vs Variance was the act of reading, </a:t>
            </a:r>
          </a:p>
          <a:p>
            <a:r>
              <a:rPr lang="de-DE" dirty="0"/>
              <a:t>it could be like Skimming a Text vs Memorizing a Text</a:t>
            </a:r>
          </a:p>
        </p:txBody>
      </p:sp>
      <p:sp>
        <p:nvSpPr>
          <p:cNvPr id="7" name="Rectangle 6">
            <a:extLst>
              <a:ext uri="{FF2B5EF4-FFF2-40B4-BE49-F238E27FC236}">
                <a16:creationId xmlns:a16="http://schemas.microsoft.com/office/drawing/2014/main" id="{83E926EF-98B5-436F-B8A4-283E4795FEA7}"/>
              </a:ext>
            </a:extLst>
          </p:cNvPr>
          <p:cNvSpPr/>
          <p:nvPr/>
        </p:nvSpPr>
        <p:spPr>
          <a:xfrm>
            <a:off x="381000" y="4380766"/>
            <a:ext cx="8129155" cy="1200329"/>
          </a:xfrm>
          <a:prstGeom prst="rect">
            <a:avLst/>
          </a:prstGeom>
        </p:spPr>
        <p:txBody>
          <a:bodyPr wrap="square">
            <a:spAutoFit/>
          </a:bodyPr>
          <a:lstStyle/>
          <a:p>
            <a:r>
              <a:rPr lang="en-US" dirty="0"/>
              <a:t>Generally, linear algorithms have a high bias making them fast to learn and easier to understand but generally less flexible. In turn, they have lower predictive performance on complex problems that fail to meet the simplifying assumptions of the algorithms bias.</a:t>
            </a:r>
            <a:endParaRPr lang="de-DE" dirty="0"/>
          </a:p>
        </p:txBody>
      </p:sp>
    </p:spTree>
    <p:extLst>
      <p:ext uri="{BB962C8B-B14F-4D97-AF65-F5344CB8AC3E}">
        <p14:creationId xmlns:p14="http://schemas.microsoft.com/office/powerpoint/2010/main" val="336105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23</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2" name="Rectangle 1">
            <a:extLst>
              <a:ext uri="{FF2B5EF4-FFF2-40B4-BE49-F238E27FC236}">
                <a16:creationId xmlns:a16="http://schemas.microsoft.com/office/drawing/2014/main" id="{CA4E0176-A894-4383-9CF4-B5CE0B21EE28}"/>
              </a:ext>
            </a:extLst>
          </p:cNvPr>
          <p:cNvSpPr/>
          <p:nvPr/>
        </p:nvSpPr>
        <p:spPr>
          <a:xfrm>
            <a:off x="228600" y="1298767"/>
            <a:ext cx="8690112" cy="1169551"/>
          </a:xfrm>
          <a:prstGeom prst="rect">
            <a:avLst/>
          </a:prstGeom>
        </p:spPr>
        <p:txBody>
          <a:bodyPr wrap="square">
            <a:spAutoFit/>
          </a:bodyPr>
          <a:lstStyle/>
          <a:p>
            <a:r>
              <a:rPr lang="de-DE" sz="1400" dirty="0"/>
              <a:t>There is no escaping the relationship between bias and variance in machine learning.</a:t>
            </a:r>
          </a:p>
          <a:p>
            <a:r>
              <a:rPr lang="tr-TR" sz="1400" dirty="0"/>
              <a:t>	</a:t>
            </a:r>
            <a:r>
              <a:rPr lang="de-DE" sz="1400" dirty="0"/>
              <a:t>-Increasing the bias will decrease the variance.</a:t>
            </a:r>
          </a:p>
          <a:p>
            <a:r>
              <a:rPr lang="tr-TR" sz="1400" dirty="0"/>
              <a:t>	</a:t>
            </a:r>
            <a:r>
              <a:rPr lang="de-DE" sz="1400" dirty="0"/>
              <a:t>-Increasing the variance will decrease the bias.</a:t>
            </a:r>
          </a:p>
          <a:p>
            <a:r>
              <a:rPr lang="de-DE" sz="1400" dirty="0"/>
              <a:t>There is a trade-off at play between these two concerns and the algorithms you choose and the way you choose to configure them are finding different balances in this trade-off for your problem</a:t>
            </a:r>
          </a:p>
        </p:txBody>
      </p:sp>
      <p:pic>
        <p:nvPicPr>
          <p:cNvPr id="3" name="Picture 2">
            <a:extLst>
              <a:ext uri="{FF2B5EF4-FFF2-40B4-BE49-F238E27FC236}">
                <a16:creationId xmlns:a16="http://schemas.microsoft.com/office/drawing/2014/main" id="{AD1700EE-23CD-4B31-B86D-39FB202AFC37}"/>
              </a:ext>
            </a:extLst>
          </p:cNvPr>
          <p:cNvPicPr>
            <a:picLocks noChangeAspect="1"/>
          </p:cNvPicPr>
          <p:nvPr/>
        </p:nvPicPr>
        <p:blipFill>
          <a:blip r:embed="rId3"/>
          <a:stretch>
            <a:fillRect/>
          </a:stretch>
        </p:blipFill>
        <p:spPr>
          <a:xfrm>
            <a:off x="609600" y="2624086"/>
            <a:ext cx="7924800" cy="3966265"/>
          </a:xfrm>
          <a:prstGeom prst="rect">
            <a:avLst/>
          </a:prstGeom>
        </p:spPr>
      </p:pic>
    </p:spTree>
    <p:extLst>
      <p:ext uri="{BB962C8B-B14F-4D97-AF65-F5344CB8AC3E}">
        <p14:creationId xmlns:p14="http://schemas.microsoft.com/office/powerpoint/2010/main" val="120924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24</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Confusion Matrix</a:t>
            </a:r>
            <a:endParaRPr lang="en-US" sz="2800" dirty="0"/>
          </a:p>
        </p:txBody>
      </p:sp>
      <p:pic>
        <p:nvPicPr>
          <p:cNvPr id="2" name="Picture 1">
            <a:extLst>
              <a:ext uri="{FF2B5EF4-FFF2-40B4-BE49-F238E27FC236}">
                <a16:creationId xmlns:a16="http://schemas.microsoft.com/office/drawing/2014/main" id="{DDCA92A1-E67E-433A-9392-EA088C1BA602}"/>
              </a:ext>
            </a:extLst>
          </p:cNvPr>
          <p:cNvPicPr>
            <a:picLocks noChangeAspect="1"/>
          </p:cNvPicPr>
          <p:nvPr/>
        </p:nvPicPr>
        <p:blipFill>
          <a:blip r:embed="rId3"/>
          <a:stretch>
            <a:fillRect/>
          </a:stretch>
        </p:blipFill>
        <p:spPr>
          <a:xfrm>
            <a:off x="232064" y="1447800"/>
            <a:ext cx="3286125" cy="1821542"/>
          </a:xfrm>
          <a:prstGeom prst="rect">
            <a:avLst/>
          </a:prstGeom>
        </p:spPr>
      </p:pic>
      <p:sp>
        <p:nvSpPr>
          <p:cNvPr id="3" name="Rectangle 2">
            <a:extLst>
              <a:ext uri="{FF2B5EF4-FFF2-40B4-BE49-F238E27FC236}">
                <a16:creationId xmlns:a16="http://schemas.microsoft.com/office/drawing/2014/main" id="{3A6C888C-8E71-41F6-806A-C7143C4FBD1F}"/>
              </a:ext>
            </a:extLst>
          </p:cNvPr>
          <p:cNvSpPr/>
          <p:nvPr/>
        </p:nvSpPr>
        <p:spPr>
          <a:xfrm>
            <a:off x="3581400" y="1146464"/>
            <a:ext cx="5337312" cy="2677656"/>
          </a:xfrm>
          <a:prstGeom prst="rect">
            <a:avLst/>
          </a:prstGeom>
        </p:spPr>
        <p:txBody>
          <a:bodyPr wrap="square">
            <a:spAutoFit/>
          </a:bodyPr>
          <a:lstStyle/>
          <a:p>
            <a:r>
              <a:rPr lang="en-US" sz="1200" dirty="0">
                <a:solidFill>
                  <a:srgbClr val="444444"/>
                </a:solidFill>
                <a:latin typeface="Open Sans"/>
              </a:rPr>
              <a:t>What can we learn from this matrix?</a:t>
            </a:r>
            <a:endParaRPr lang="tr-TR" sz="1200" dirty="0">
              <a:solidFill>
                <a:srgbClr val="444444"/>
              </a:solidFill>
              <a:latin typeface="Open Sans"/>
            </a:endParaRPr>
          </a:p>
          <a:p>
            <a:endParaRPr lang="en-US" sz="1200" dirty="0">
              <a:solidFill>
                <a:srgbClr val="444444"/>
              </a:solidFill>
              <a:latin typeface="Open Sans"/>
            </a:endParaRPr>
          </a:p>
          <a:p>
            <a:pPr>
              <a:buFont typeface="Arial" panose="020B0604020202020204" pitchFamily="34" charset="0"/>
              <a:buChar char="•"/>
            </a:pPr>
            <a:r>
              <a:rPr lang="en-US" sz="1200" dirty="0">
                <a:solidFill>
                  <a:srgbClr val="444444"/>
                </a:solidFill>
                <a:latin typeface="Open Sans"/>
              </a:rPr>
              <a:t>There are two possible predicted classes: "yes" and "no". If we were predicting the presence of a disease, for example, "yes" would mean they have the disease, and "no" would mean they don't have the disease.</a:t>
            </a:r>
            <a:endParaRPr lang="tr-TR" sz="1200" dirty="0">
              <a:solidFill>
                <a:srgbClr val="444444"/>
              </a:solidFill>
              <a:latin typeface="Open Sans"/>
            </a:endParaRPr>
          </a:p>
          <a:p>
            <a:endParaRPr lang="en-US" sz="1200" dirty="0">
              <a:solidFill>
                <a:srgbClr val="444444"/>
              </a:solidFill>
              <a:latin typeface="Open Sans"/>
            </a:endParaRPr>
          </a:p>
          <a:p>
            <a:pPr>
              <a:buFont typeface="Arial" panose="020B0604020202020204" pitchFamily="34" charset="0"/>
              <a:buChar char="•"/>
            </a:pPr>
            <a:r>
              <a:rPr lang="en-US" sz="1200" dirty="0">
                <a:solidFill>
                  <a:srgbClr val="444444"/>
                </a:solidFill>
                <a:latin typeface="Open Sans"/>
              </a:rPr>
              <a:t>The classifier made a total of 165 predictions (e.g., 165 patients were being tested for the presence of that disease).</a:t>
            </a:r>
            <a:endParaRPr lang="tr-TR" sz="1200" dirty="0">
              <a:solidFill>
                <a:srgbClr val="444444"/>
              </a:solidFill>
              <a:latin typeface="Open Sans"/>
            </a:endParaRPr>
          </a:p>
          <a:p>
            <a:pPr>
              <a:buFont typeface="Arial" panose="020B0604020202020204" pitchFamily="34" charset="0"/>
              <a:buChar char="•"/>
            </a:pPr>
            <a:endParaRPr lang="en-US" sz="1200" dirty="0">
              <a:solidFill>
                <a:srgbClr val="444444"/>
              </a:solidFill>
              <a:latin typeface="Open Sans"/>
            </a:endParaRPr>
          </a:p>
          <a:p>
            <a:pPr>
              <a:buFont typeface="Arial" panose="020B0604020202020204" pitchFamily="34" charset="0"/>
              <a:buChar char="•"/>
            </a:pPr>
            <a:r>
              <a:rPr lang="en-US" sz="1200" dirty="0">
                <a:solidFill>
                  <a:srgbClr val="444444"/>
                </a:solidFill>
                <a:latin typeface="Open Sans"/>
              </a:rPr>
              <a:t>Out of those 165 cases, the classifier predicted "yes" 110 times, and "no" 55 times.</a:t>
            </a:r>
            <a:endParaRPr lang="tr-TR" sz="1200" dirty="0">
              <a:solidFill>
                <a:srgbClr val="444444"/>
              </a:solidFill>
              <a:latin typeface="Open Sans"/>
            </a:endParaRPr>
          </a:p>
          <a:p>
            <a:pPr>
              <a:buFont typeface="Arial" panose="020B0604020202020204" pitchFamily="34" charset="0"/>
              <a:buChar char="•"/>
            </a:pPr>
            <a:endParaRPr lang="en-US" sz="1200" dirty="0">
              <a:solidFill>
                <a:srgbClr val="444444"/>
              </a:solidFill>
              <a:latin typeface="Open Sans"/>
            </a:endParaRPr>
          </a:p>
          <a:p>
            <a:pPr>
              <a:buFont typeface="Arial" panose="020B0604020202020204" pitchFamily="34" charset="0"/>
              <a:buChar char="•"/>
            </a:pPr>
            <a:r>
              <a:rPr lang="en-US" sz="1200" dirty="0">
                <a:solidFill>
                  <a:srgbClr val="444444"/>
                </a:solidFill>
                <a:latin typeface="Open Sans"/>
              </a:rPr>
              <a:t>In reality, 105 patients in the sample have the disease, and 60 patients do not.</a:t>
            </a:r>
            <a:endParaRPr lang="tr-TR" sz="1200" dirty="0">
              <a:solidFill>
                <a:srgbClr val="444444"/>
              </a:solidFill>
              <a:latin typeface="Open Sans"/>
            </a:endParaRPr>
          </a:p>
        </p:txBody>
      </p:sp>
      <p:sp>
        <p:nvSpPr>
          <p:cNvPr id="4" name="Rectangle 3">
            <a:extLst>
              <a:ext uri="{FF2B5EF4-FFF2-40B4-BE49-F238E27FC236}">
                <a16:creationId xmlns:a16="http://schemas.microsoft.com/office/drawing/2014/main" id="{67984282-7E5B-4FAA-B72D-C96555813CF7}"/>
              </a:ext>
            </a:extLst>
          </p:cNvPr>
          <p:cNvSpPr/>
          <p:nvPr/>
        </p:nvSpPr>
        <p:spPr>
          <a:xfrm>
            <a:off x="225288" y="3772544"/>
            <a:ext cx="4343400" cy="2677656"/>
          </a:xfrm>
          <a:prstGeom prst="rect">
            <a:avLst/>
          </a:prstGeom>
        </p:spPr>
        <p:txBody>
          <a:bodyPr wrap="square">
            <a:spAutoFit/>
          </a:bodyPr>
          <a:lstStyle/>
          <a:p>
            <a:r>
              <a:rPr lang="en-US" sz="1200" dirty="0">
                <a:solidFill>
                  <a:srgbClr val="444444"/>
                </a:solidFill>
                <a:latin typeface="Open Sans"/>
              </a:rPr>
              <a:t>Let's now define the most basic terms, which are whole numbers (not rates):</a:t>
            </a:r>
            <a:endParaRPr lang="tr-TR" sz="1200" dirty="0">
              <a:solidFill>
                <a:srgbClr val="444444"/>
              </a:solidFill>
              <a:latin typeface="Open Sans"/>
            </a:endParaRPr>
          </a:p>
          <a:p>
            <a:endParaRPr lang="en-US" sz="1200" dirty="0">
              <a:solidFill>
                <a:srgbClr val="444444"/>
              </a:solidFill>
              <a:latin typeface="Open Sans"/>
            </a:endParaRPr>
          </a:p>
          <a:p>
            <a:pPr>
              <a:buFont typeface="Arial" panose="020B0604020202020204" pitchFamily="34" charset="0"/>
              <a:buChar char="•"/>
            </a:pPr>
            <a:r>
              <a:rPr lang="en-US" sz="1200" b="1" dirty="0">
                <a:solidFill>
                  <a:srgbClr val="444444"/>
                </a:solidFill>
                <a:latin typeface="Open Sans"/>
              </a:rPr>
              <a:t>true positives (TP):</a:t>
            </a:r>
            <a:r>
              <a:rPr lang="en-US" sz="1200" dirty="0">
                <a:solidFill>
                  <a:srgbClr val="444444"/>
                </a:solidFill>
                <a:latin typeface="Open Sans"/>
              </a:rPr>
              <a:t> These are cases in which we predicted yes (they have the disease), and they do have the disease.</a:t>
            </a:r>
            <a:endParaRPr lang="tr-TR" sz="1200" dirty="0">
              <a:solidFill>
                <a:srgbClr val="444444"/>
              </a:solidFill>
              <a:latin typeface="Open Sans"/>
            </a:endParaRPr>
          </a:p>
          <a:p>
            <a:pPr>
              <a:buFont typeface="Arial" panose="020B0604020202020204" pitchFamily="34" charset="0"/>
              <a:buChar char="•"/>
            </a:pPr>
            <a:endParaRPr lang="en-US" sz="1200" dirty="0">
              <a:solidFill>
                <a:srgbClr val="444444"/>
              </a:solidFill>
              <a:latin typeface="Open Sans"/>
            </a:endParaRPr>
          </a:p>
          <a:p>
            <a:pPr>
              <a:buFont typeface="Arial" panose="020B0604020202020204" pitchFamily="34" charset="0"/>
              <a:buChar char="•"/>
            </a:pPr>
            <a:r>
              <a:rPr lang="en-US" sz="1200" b="1" dirty="0">
                <a:solidFill>
                  <a:srgbClr val="444444"/>
                </a:solidFill>
                <a:latin typeface="Open Sans"/>
              </a:rPr>
              <a:t>true negatives (TN):</a:t>
            </a:r>
            <a:r>
              <a:rPr lang="en-US" sz="1200" dirty="0">
                <a:solidFill>
                  <a:srgbClr val="444444"/>
                </a:solidFill>
                <a:latin typeface="Open Sans"/>
              </a:rPr>
              <a:t> We predicted no, and they don't have the disease.</a:t>
            </a:r>
            <a:endParaRPr lang="tr-TR" sz="1200" dirty="0">
              <a:solidFill>
                <a:srgbClr val="444444"/>
              </a:solidFill>
              <a:latin typeface="Open Sans"/>
            </a:endParaRPr>
          </a:p>
          <a:p>
            <a:pPr>
              <a:buFont typeface="Arial" panose="020B0604020202020204" pitchFamily="34" charset="0"/>
              <a:buChar char="•"/>
            </a:pPr>
            <a:endParaRPr lang="en-US" sz="1200" dirty="0">
              <a:solidFill>
                <a:srgbClr val="444444"/>
              </a:solidFill>
              <a:latin typeface="Open Sans"/>
            </a:endParaRPr>
          </a:p>
          <a:p>
            <a:pPr>
              <a:buFont typeface="Arial" panose="020B0604020202020204" pitchFamily="34" charset="0"/>
              <a:buChar char="•"/>
            </a:pPr>
            <a:r>
              <a:rPr lang="en-US" sz="1200" b="1" dirty="0">
                <a:solidFill>
                  <a:srgbClr val="444444"/>
                </a:solidFill>
                <a:latin typeface="Open Sans"/>
              </a:rPr>
              <a:t>false positives (FP):</a:t>
            </a:r>
            <a:r>
              <a:rPr lang="en-US" sz="1200" dirty="0">
                <a:solidFill>
                  <a:srgbClr val="444444"/>
                </a:solidFill>
                <a:latin typeface="Open Sans"/>
              </a:rPr>
              <a:t> We predicted yes, but they don't actually have the disease. (Also known as a "Type I error.")</a:t>
            </a:r>
            <a:endParaRPr lang="tr-TR" sz="1200" dirty="0">
              <a:solidFill>
                <a:srgbClr val="444444"/>
              </a:solidFill>
              <a:latin typeface="Open Sans"/>
            </a:endParaRPr>
          </a:p>
          <a:p>
            <a:pPr>
              <a:buFont typeface="Arial" panose="020B0604020202020204" pitchFamily="34" charset="0"/>
              <a:buChar char="•"/>
            </a:pPr>
            <a:endParaRPr lang="en-US" sz="1200" dirty="0">
              <a:solidFill>
                <a:srgbClr val="444444"/>
              </a:solidFill>
              <a:latin typeface="Open Sans"/>
            </a:endParaRPr>
          </a:p>
          <a:p>
            <a:pPr>
              <a:buFont typeface="Arial" panose="020B0604020202020204" pitchFamily="34" charset="0"/>
              <a:buChar char="•"/>
            </a:pPr>
            <a:r>
              <a:rPr lang="en-US" sz="1200" b="1" dirty="0">
                <a:solidFill>
                  <a:srgbClr val="444444"/>
                </a:solidFill>
                <a:latin typeface="Open Sans"/>
              </a:rPr>
              <a:t>false negatives (FN):</a:t>
            </a:r>
            <a:r>
              <a:rPr lang="en-US" sz="1200" dirty="0">
                <a:solidFill>
                  <a:srgbClr val="444444"/>
                </a:solidFill>
                <a:latin typeface="Open Sans"/>
              </a:rPr>
              <a:t> We predicted no, but they actually do have the disease. (Also known as a "Type II error.")</a:t>
            </a:r>
          </a:p>
        </p:txBody>
      </p:sp>
    </p:spTree>
    <p:extLst>
      <p:ext uri="{BB962C8B-B14F-4D97-AF65-F5344CB8AC3E}">
        <p14:creationId xmlns:p14="http://schemas.microsoft.com/office/powerpoint/2010/main" val="2890265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25</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Confusion Matrix</a:t>
            </a:r>
            <a:endParaRPr lang="en-US" sz="2800" dirty="0"/>
          </a:p>
        </p:txBody>
      </p:sp>
      <p:sp>
        <p:nvSpPr>
          <p:cNvPr id="4" name="Rectangle 3">
            <a:extLst>
              <a:ext uri="{FF2B5EF4-FFF2-40B4-BE49-F238E27FC236}">
                <a16:creationId xmlns:a16="http://schemas.microsoft.com/office/drawing/2014/main" id="{33702CDC-D078-4F2E-8BBF-70039057C518}"/>
              </a:ext>
            </a:extLst>
          </p:cNvPr>
          <p:cNvSpPr/>
          <p:nvPr/>
        </p:nvSpPr>
        <p:spPr>
          <a:xfrm>
            <a:off x="3657600" y="1447800"/>
            <a:ext cx="5261112" cy="4662815"/>
          </a:xfrm>
          <a:prstGeom prst="rect">
            <a:avLst/>
          </a:prstGeom>
        </p:spPr>
        <p:txBody>
          <a:bodyPr wrap="square">
            <a:spAutoFit/>
          </a:bodyPr>
          <a:lstStyle/>
          <a:p>
            <a:r>
              <a:rPr lang="en-US" sz="1100" dirty="0">
                <a:solidFill>
                  <a:srgbClr val="444444"/>
                </a:solidFill>
                <a:latin typeface="Open Sans"/>
              </a:rPr>
              <a:t>This is a list of rates that are often computed from a confusion matrix for a binary classifier:</a:t>
            </a:r>
            <a:endParaRPr lang="tr-TR" sz="1100" dirty="0">
              <a:solidFill>
                <a:srgbClr val="444444"/>
              </a:solidFill>
              <a:latin typeface="Open Sans"/>
            </a:endParaRPr>
          </a:p>
          <a:p>
            <a:endParaRPr lang="en-US" sz="1100" dirty="0">
              <a:solidFill>
                <a:srgbClr val="444444"/>
              </a:solidFill>
              <a:latin typeface="Open Sans"/>
            </a:endParaRPr>
          </a:p>
          <a:p>
            <a:pPr>
              <a:buFont typeface="Arial" panose="020B0604020202020204" pitchFamily="34" charset="0"/>
              <a:buChar char="•"/>
            </a:pPr>
            <a:r>
              <a:rPr lang="en-US" sz="1100" b="1" dirty="0">
                <a:solidFill>
                  <a:srgbClr val="444444"/>
                </a:solidFill>
                <a:latin typeface="Open Sans"/>
              </a:rPr>
              <a:t>Accuracy:</a:t>
            </a:r>
            <a:r>
              <a:rPr lang="en-US" sz="1100" dirty="0">
                <a:solidFill>
                  <a:srgbClr val="444444"/>
                </a:solidFill>
                <a:latin typeface="Open Sans"/>
              </a:rPr>
              <a:t> Overall, how often is the classifier correct?</a:t>
            </a:r>
          </a:p>
          <a:p>
            <a:pPr marL="742950" lvl="1" indent="-285750">
              <a:buFont typeface="Arial" panose="020B0604020202020204" pitchFamily="34" charset="0"/>
              <a:buChar char="•"/>
            </a:pPr>
            <a:r>
              <a:rPr lang="en-US" sz="1100" dirty="0">
                <a:solidFill>
                  <a:srgbClr val="444444"/>
                </a:solidFill>
                <a:latin typeface="Open Sans"/>
              </a:rPr>
              <a:t>(TP+TN)/total = (100+50)/165 = 0.91</a:t>
            </a:r>
          </a:p>
          <a:p>
            <a:pPr>
              <a:buFont typeface="Arial" panose="020B0604020202020204" pitchFamily="34" charset="0"/>
              <a:buChar char="•"/>
            </a:pPr>
            <a:r>
              <a:rPr lang="en-US" sz="1100" b="1" dirty="0">
                <a:solidFill>
                  <a:srgbClr val="444444"/>
                </a:solidFill>
                <a:latin typeface="Open Sans"/>
              </a:rPr>
              <a:t>Misclassification Rate:</a:t>
            </a:r>
            <a:r>
              <a:rPr lang="en-US" sz="1100" dirty="0">
                <a:solidFill>
                  <a:srgbClr val="444444"/>
                </a:solidFill>
                <a:latin typeface="Open Sans"/>
              </a:rPr>
              <a:t> Overall, how often is it wrong?</a:t>
            </a:r>
          </a:p>
          <a:p>
            <a:pPr marL="742950" lvl="1" indent="-285750">
              <a:buFont typeface="Arial" panose="020B0604020202020204" pitchFamily="34" charset="0"/>
              <a:buChar char="•"/>
            </a:pPr>
            <a:r>
              <a:rPr lang="en-US" sz="1100" dirty="0">
                <a:solidFill>
                  <a:srgbClr val="444444"/>
                </a:solidFill>
                <a:latin typeface="Open Sans"/>
              </a:rPr>
              <a:t>(FP+FN)/total = (10+5)/165 = 0.09</a:t>
            </a:r>
          </a:p>
          <a:p>
            <a:pPr marL="742950" lvl="1" indent="-285750">
              <a:buFont typeface="Arial" panose="020B0604020202020204" pitchFamily="34" charset="0"/>
              <a:buChar char="•"/>
            </a:pPr>
            <a:r>
              <a:rPr lang="en-US" sz="1100" dirty="0">
                <a:solidFill>
                  <a:srgbClr val="444444"/>
                </a:solidFill>
                <a:latin typeface="Open Sans"/>
              </a:rPr>
              <a:t>equivalent to 1 minus Accuracy</a:t>
            </a:r>
          </a:p>
          <a:p>
            <a:pPr marL="742950" lvl="1" indent="-285750">
              <a:buFont typeface="Arial" panose="020B0604020202020204" pitchFamily="34" charset="0"/>
              <a:buChar char="•"/>
            </a:pPr>
            <a:r>
              <a:rPr lang="en-US" sz="1100" dirty="0">
                <a:solidFill>
                  <a:srgbClr val="444444"/>
                </a:solidFill>
                <a:latin typeface="Open Sans"/>
              </a:rPr>
              <a:t>also known as "Error Rate"</a:t>
            </a:r>
          </a:p>
          <a:p>
            <a:pPr>
              <a:buFont typeface="Arial" panose="020B0604020202020204" pitchFamily="34" charset="0"/>
              <a:buChar char="•"/>
            </a:pPr>
            <a:r>
              <a:rPr lang="en-US" sz="1100" b="1" dirty="0">
                <a:solidFill>
                  <a:srgbClr val="444444"/>
                </a:solidFill>
                <a:latin typeface="Open Sans"/>
              </a:rPr>
              <a:t>True Positive Rate:</a:t>
            </a:r>
            <a:r>
              <a:rPr lang="en-US" sz="1100" dirty="0">
                <a:solidFill>
                  <a:srgbClr val="444444"/>
                </a:solidFill>
                <a:latin typeface="Open Sans"/>
              </a:rPr>
              <a:t> When it's actually yes, how often does it predict yes?</a:t>
            </a:r>
          </a:p>
          <a:p>
            <a:pPr marL="742950" lvl="1" indent="-285750">
              <a:buFont typeface="Arial" panose="020B0604020202020204" pitchFamily="34" charset="0"/>
              <a:buChar char="•"/>
            </a:pPr>
            <a:r>
              <a:rPr lang="en-US" sz="1100" dirty="0">
                <a:solidFill>
                  <a:srgbClr val="444444"/>
                </a:solidFill>
                <a:latin typeface="Open Sans"/>
              </a:rPr>
              <a:t>TP/actual yes = 100/105 = 0.95</a:t>
            </a:r>
          </a:p>
          <a:p>
            <a:pPr marL="742950" lvl="1" indent="-285750">
              <a:buFont typeface="Arial" panose="020B0604020202020204" pitchFamily="34" charset="0"/>
              <a:buChar char="•"/>
            </a:pPr>
            <a:r>
              <a:rPr lang="en-US" sz="1100" dirty="0">
                <a:solidFill>
                  <a:srgbClr val="444444"/>
                </a:solidFill>
                <a:latin typeface="Open Sans"/>
              </a:rPr>
              <a:t>also known as "Sensitivity" or "Recall"</a:t>
            </a:r>
          </a:p>
          <a:p>
            <a:pPr>
              <a:buFont typeface="Arial" panose="020B0604020202020204" pitchFamily="34" charset="0"/>
              <a:buChar char="•"/>
            </a:pPr>
            <a:r>
              <a:rPr lang="en-US" sz="1100" b="1" dirty="0">
                <a:solidFill>
                  <a:srgbClr val="444444"/>
                </a:solidFill>
                <a:latin typeface="Open Sans"/>
              </a:rPr>
              <a:t>False Positive Rate:</a:t>
            </a:r>
            <a:r>
              <a:rPr lang="en-US" sz="1100" dirty="0">
                <a:solidFill>
                  <a:srgbClr val="444444"/>
                </a:solidFill>
                <a:latin typeface="Open Sans"/>
              </a:rPr>
              <a:t> When it's actually no, how often does it predict yes?</a:t>
            </a:r>
          </a:p>
          <a:p>
            <a:pPr marL="742950" lvl="1" indent="-285750">
              <a:buFont typeface="Arial" panose="020B0604020202020204" pitchFamily="34" charset="0"/>
              <a:buChar char="•"/>
            </a:pPr>
            <a:r>
              <a:rPr lang="en-US" sz="1100" dirty="0">
                <a:solidFill>
                  <a:srgbClr val="444444"/>
                </a:solidFill>
                <a:latin typeface="Open Sans"/>
              </a:rPr>
              <a:t>FP/actual no = 10/60 = 0.17</a:t>
            </a:r>
          </a:p>
          <a:p>
            <a:pPr>
              <a:buFont typeface="Arial" panose="020B0604020202020204" pitchFamily="34" charset="0"/>
              <a:buChar char="•"/>
            </a:pPr>
            <a:r>
              <a:rPr lang="en-US" sz="1100" b="1" dirty="0">
                <a:solidFill>
                  <a:srgbClr val="444444"/>
                </a:solidFill>
                <a:latin typeface="Open Sans"/>
              </a:rPr>
              <a:t>True Negative Rate:</a:t>
            </a:r>
            <a:r>
              <a:rPr lang="en-US" sz="1100" dirty="0">
                <a:solidFill>
                  <a:srgbClr val="444444"/>
                </a:solidFill>
                <a:latin typeface="Open Sans"/>
              </a:rPr>
              <a:t> When it's actually no, how often does it predict no?</a:t>
            </a:r>
          </a:p>
          <a:p>
            <a:pPr marL="742950" lvl="1" indent="-285750">
              <a:buFont typeface="Arial" panose="020B0604020202020204" pitchFamily="34" charset="0"/>
              <a:buChar char="•"/>
            </a:pPr>
            <a:r>
              <a:rPr lang="en-US" sz="1100" dirty="0">
                <a:solidFill>
                  <a:srgbClr val="444444"/>
                </a:solidFill>
                <a:latin typeface="Open Sans"/>
              </a:rPr>
              <a:t>TN/actual no = 50/60 = 0.83</a:t>
            </a:r>
          </a:p>
          <a:p>
            <a:pPr marL="742950" lvl="1" indent="-285750">
              <a:buFont typeface="Arial" panose="020B0604020202020204" pitchFamily="34" charset="0"/>
              <a:buChar char="•"/>
            </a:pPr>
            <a:r>
              <a:rPr lang="en-US" sz="1100" dirty="0">
                <a:solidFill>
                  <a:srgbClr val="444444"/>
                </a:solidFill>
                <a:latin typeface="Open Sans"/>
              </a:rPr>
              <a:t>equivalent to 1 minus False Positive Rate</a:t>
            </a:r>
          </a:p>
          <a:p>
            <a:pPr marL="742950" lvl="1" indent="-285750">
              <a:buFont typeface="Arial" panose="020B0604020202020204" pitchFamily="34" charset="0"/>
              <a:buChar char="•"/>
            </a:pPr>
            <a:r>
              <a:rPr lang="en-US" sz="1100" dirty="0">
                <a:solidFill>
                  <a:srgbClr val="444444"/>
                </a:solidFill>
                <a:latin typeface="Open Sans"/>
              </a:rPr>
              <a:t>also known as "Specificity"</a:t>
            </a:r>
          </a:p>
          <a:p>
            <a:pPr>
              <a:buFont typeface="Arial" panose="020B0604020202020204" pitchFamily="34" charset="0"/>
              <a:buChar char="•"/>
            </a:pPr>
            <a:r>
              <a:rPr lang="en-US" sz="1100" b="1" dirty="0">
                <a:solidFill>
                  <a:srgbClr val="444444"/>
                </a:solidFill>
                <a:latin typeface="Open Sans"/>
              </a:rPr>
              <a:t>Precision:</a:t>
            </a:r>
            <a:r>
              <a:rPr lang="en-US" sz="1100" dirty="0">
                <a:solidFill>
                  <a:srgbClr val="444444"/>
                </a:solidFill>
                <a:latin typeface="Open Sans"/>
              </a:rPr>
              <a:t> When it predicts yes, how often is it correct?</a:t>
            </a:r>
          </a:p>
          <a:p>
            <a:pPr marL="742950" lvl="1" indent="-285750">
              <a:buFont typeface="Arial" panose="020B0604020202020204" pitchFamily="34" charset="0"/>
              <a:buChar char="•"/>
            </a:pPr>
            <a:r>
              <a:rPr lang="en-US" sz="1100" dirty="0">
                <a:solidFill>
                  <a:srgbClr val="444444"/>
                </a:solidFill>
                <a:latin typeface="Open Sans"/>
              </a:rPr>
              <a:t>TP/predicted yes = 100/110 = 0.91</a:t>
            </a:r>
          </a:p>
          <a:p>
            <a:pPr>
              <a:buFont typeface="Arial" panose="020B0604020202020204" pitchFamily="34" charset="0"/>
              <a:buChar char="•"/>
            </a:pPr>
            <a:r>
              <a:rPr lang="en-US" sz="1100" b="1" dirty="0">
                <a:solidFill>
                  <a:srgbClr val="444444"/>
                </a:solidFill>
                <a:latin typeface="Open Sans"/>
              </a:rPr>
              <a:t>Prevalence:</a:t>
            </a:r>
            <a:r>
              <a:rPr lang="en-US" sz="1100" dirty="0">
                <a:solidFill>
                  <a:srgbClr val="444444"/>
                </a:solidFill>
                <a:latin typeface="Open Sans"/>
              </a:rPr>
              <a:t> How often does the yes condition actually occur in our sample?</a:t>
            </a:r>
          </a:p>
          <a:p>
            <a:r>
              <a:rPr lang="en-US" sz="1100" dirty="0">
                <a:solidFill>
                  <a:srgbClr val="444444"/>
                </a:solidFill>
                <a:latin typeface="Open Sans"/>
              </a:rPr>
              <a:t>actual yes/total = 105/165 = 0.64</a:t>
            </a:r>
            <a:endParaRPr lang="tr-TR" sz="1100" dirty="0">
              <a:solidFill>
                <a:srgbClr val="444444"/>
              </a:solidFill>
              <a:latin typeface="Open Sans"/>
            </a:endParaRPr>
          </a:p>
          <a:p>
            <a:endParaRPr lang="tr-TR" sz="1100" dirty="0"/>
          </a:p>
          <a:p>
            <a:r>
              <a:rPr lang="tr-TR" sz="1100" b="1" dirty="0">
                <a:solidFill>
                  <a:srgbClr val="444444"/>
                </a:solidFill>
                <a:latin typeface="Open Sans"/>
              </a:rPr>
              <a:t>*</a:t>
            </a:r>
            <a:r>
              <a:rPr lang="en-US" sz="1100" b="1" dirty="0">
                <a:solidFill>
                  <a:srgbClr val="444444"/>
                </a:solidFill>
                <a:latin typeface="Open Sans"/>
              </a:rPr>
              <a:t>Null Error Rate</a:t>
            </a:r>
            <a:r>
              <a:rPr lang="en-US" sz="1100" b="1" dirty="0"/>
              <a:t>: </a:t>
            </a:r>
            <a:r>
              <a:rPr lang="en-US" sz="1100" dirty="0">
                <a:solidFill>
                  <a:srgbClr val="444444"/>
                </a:solidFill>
                <a:latin typeface="Open Sans"/>
              </a:rPr>
              <a:t> This is how often you would be wrong if you always predicted the majority class. (In our example, the null error rate would be 60/165=0.36 because if you always predicted yes, you would only be wrong for the 60 "no" cases.) This can be a useful baseline metric to compare your classifier against.</a:t>
            </a:r>
          </a:p>
        </p:txBody>
      </p:sp>
      <p:pic>
        <p:nvPicPr>
          <p:cNvPr id="6" name="Picture 5">
            <a:extLst>
              <a:ext uri="{FF2B5EF4-FFF2-40B4-BE49-F238E27FC236}">
                <a16:creationId xmlns:a16="http://schemas.microsoft.com/office/drawing/2014/main" id="{392AFBB1-E77E-4BFA-9806-16246E05FCCB}"/>
              </a:ext>
            </a:extLst>
          </p:cNvPr>
          <p:cNvPicPr>
            <a:picLocks noChangeAspect="1"/>
          </p:cNvPicPr>
          <p:nvPr/>
        </p:nvPicPr>
        <p:blipFill>
          <a:blip r:embed="rId3"/>
          <a:stretch>
            <a:fillRect/>
          </a:stretch>
        </p:blipFill>
        <p:spPr>
          <a:xfrm>
            <a:off x="232064" y="1447800"/>
            <a:ext cx="3286125" cy="1821542"/>
          </a:xfrm>
          <a:prstGeom prst="rect">
            <a:avLst/>
          </a:prstGeom>
        </p:spPr>
      </p:pic>
    </p:spTree>
    <p:extLst>
      <p:ext uri="{BB962C8B-B14F-4D97-AF65-F5344CB8AC3E}">
        <p14:creationId xmlns:p14="http://schemas.microsoft.com/office/powerpoint/2010/main" val="292850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3</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Linear Models</a:t>
            </a:r>
            <a:endParaRPr lang="en-US" sz="2800" dirty="0"/>
          </a:p>
        </p:txBody>
      </p:sp>
      <p:sp>
        <p:nvSpPr>
          <p:cNvPr id="7" name="Rectangle 6">
            <a:extLst>
              <a:ext uri="{FF2B5EF4-FFF2-40B4-BE49-F238E27FC236}">
                <a16:creationId xmlns:a16="http://schemas.microsoft.com/office/drawing/2014/main" id="{0B4DA429-6D9E-4D53-A062-843DB15F8083}"/>
              </a:ext>
            </a:extLst>
          </p:cNvPr>
          <p:cNvSpPr/>
          <p:nvPr/>
        </p:nvSpPr>
        <p:spPr>
          <a:xfrm>
            <a:off x="228600" y="1295400"/>
            <a:ext cx="2882199" cy="369332"/>
          </a:xfrm>
          <a:prstGeom prst="rect">
            <a:avLst/>
          </a:prstGeom>
        </p:spPr>
        <p:txBody>
          <a:bodyPr wrap="none">
            <a:spAutoFit/>
          </a:bodyPr>
          <a:lstStyle/>
          <a:p>
            <a:r>
              <a:rPr lang="tr-TR" b="1" dirty="0"/>
              <a:t>Multiple</a:t>
            </a:r>
            <a:r>
              <a:rPr lang="de-DE" b="1" dirty="0"/>
              <a:t> Linear Regression</a:t>
            </a:r>
          </a:p>
        </p:txBody>
      </p:sp>
      <p:pic>
        <p:nvPicPr>
          <p:cNvPr id="8" name="Picture 7">
            <a:extLst>
              <a:ext uri="{FF2B5EF4-FFF2-40B4-BE49-F238E27FC236}">
                <a16:creationId xmlns:a16="http://schemas.microsoft.com/office/drawing/2014/main" id="{EFE165E1-E2C7-4F95-A98A-29A317B03DC0}"/>
              </a:ext>
            </a:extLst>
          </p:cNvPr>
          <p:cNvPicPr>
            <a:picLocks noChangeAspect="1"/>
          </p:cNvPicPr>
          <p:nvPr/>
        </p:nvPicPr>
        <p:blipFill>
          <a:blip r:embed="rId3"/>
          <a:stretch>
            <a:fillRect/>
          </a:stretch>
        </p:blipFill>
        <p:spPr>
          <a:xfrm>
            <a:off x="256309" y="1817132"/>
            <a:ext cx="3857625" cy="2908824"/>
          </a:xfrm>
          <a:prstGeom prst="rect">
            <a:avLst/>
          </a:prstGeom>
        </p:spPr>
      </p:pic>
      <p:sp>
        <p:nvSpPr>
          <p:cNvPr id="9" name="Rectangle 8">
            <a:extLst>
              <a:ext uri="{FF2B5EF4-FFF2-40B4-BE49-F238E27FC236}">
                <a16:creationId xmlns:a16="http://schemas.microsoft.com/office/drawing/2014/main" id="{CCAAD32A-6CA2-41D8-8170-E3AC44B0A99D}"/>
              </a:ext>
            </a:extLst>
          </p:cNvPr>
          <p:cNvSpPr/>
          <p:nvPr/>
        </p:nvSpPr>
        <p:spPr>
          <a:xfrm>
            <a:off x="4197927" y="1813668"/>
            <a:ext cx="4572000" cy="646331"/>
          </a:xfrm>
          <a:prstGeom prst="rect">
            <a:avLst/>
          </a:prstGeom>
        </p:spPr>
        <p:txBody>
          <a:bodyPr>
            <a:spAutoFit/>
          </a:bodyPr>
          <a:lstStyle/>
          <a:p>
            <a:r>
              <a:rPr lang="de-DE" dirty="0"/>
              <a:t>Now, we are trying to predict </a:t>
            </a:r>
            <a:r>
              <a:rPr lang="de-DE" b="1" dirty="0"/>
              <a:t>size</a:t>
            </a:r>
            <a:r>
              <a:rPr lang="de-DE" dirty="0"/>
              <a:t> using </a:t>
            </a:r>
            <a:r>
              <a:rPr lang="de-DE" b="1" dirty="0"/>
              <a:t>weight</a:t>
            </a:r>
            <a:r>
              <a:rPr lang="de-DE" dirty="0"/>
              <a:t> and </a:t>
            </a:r>
            <a:r>
              <a:rPr lang="de-DE" b="1" dirty="0"/>
              <a:t>blood volume</a:t>
            </a:r>
            <a:r>
              <a:rPr lang="tr-TR" b="1" dirty="0"/>
              <a:t>.</a:t>
            </a:r>
            <a:endParaRPr lang="de-DE" b="1" dirty="0"/>
          </a:p>
        </p:txBody>
      </p:sp>
    </p:spTree>
    <p:extLst>
      <p:ext uri="{BB962C8B-B14F-4D97-AF65-F5344CB8AC3E}">
        <p14:creationId xmlns:p14="http://schemas.microsoft.com/office/powerpoint/2010/main" val="266202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4</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pic>
        <p:nvPicPr>
          <p:cNvPr id="10" name="Picture 9">
            <a:extLst>
              <a:ext uri="{FF2B5EF4-FFF2-40B4-BE49-F238E27FC236}">
                <a16:creationId xmlns:a16="http://schemas.microsoft.com/office/drawing/2014/main" id="{D446E99B-3F33-48DE-8803-498F349B3950}"/>
              </a:ext>
            </a:extLst>
          </p:cNvPr>
          <p:cNvPicPr>
            <a:picLocks noChangeAspect="1"/>
          </p:cNvPicPr>
          <p:nvPr/>
        </p:nvPicPr>
        <p:blipFill>
          <a:blip r:embed="rId3"/>
          <a:stretch>
            <a:fillRect/>
          </a:stretch>
        </p:blipFill>
        <p:spPr>
          <a:xfrm>
            <a:off x="5703765" y="1219200"/>
            <a:ext cx="3214947" cy="1943100"/>
          </a:xfrm>
          <a:prstGeom prst="rect">
            <a:avLst/>
          </a:prstGeom>
        </p:spPr>
      </p:pic>
      <p:sp>
        <p:nvSpPr>
          <p:cNvPr id="2" name="Rectangle 1">
            <a:extLst>
              <a:ext uri="{FF2B5EF4-FFF2-40B4-BE49-F238E27FC236}">
                <a16:creationId xmlns:a16="http://schemas.microsoft.com/office/drawing/2014/main" id="{C3051B8E-C03F-4DE3-99E2-9B6352838C67}"/>
              </a:ext>
            </a:extLst>
          </p:cNvPr>
          <p:cNvSpPr/>
          <p:nvPr/>
        </p:nvSpPr>
        <p:spPr>
          <a:xfrm>
            <a:off x="225288" y="1371600"/>
            <a:ext cx="5337312" cy="1754326"/>
          </a:xfrm>
          <a:prstGeom prst="rect">
            <a:avLst/>
          </a:prstGeom>
        </p:spPr>
        <p:txBody>
          <a:bodyPr wrap="square">
            <a:spAutoFit/>
          </a:bodyPr>
          <a:lstStyle/>
          <a:p>
            <a:r>
              <a:rPr lang="tr-TR" dirty="0"/>
              <a:t>   </a:t>
            </a:r>
            <a:r>
              <a:rPr lang="de-DE" dirty="0"/>
              <a:t>Logistic regression</a:t>
            </a:r>
            <a:r>
              <a:rPr lang="tr-TR" dirty="0"/>
              <a:t> (LoR)</a:t>
            </a:r>
            <a:r>
              <a:rPr lang="de-DE" dirty="0"/>
              <a:t> is similar to linear regression</a:t>
            </a:r>
            <a:endParaRPr lang="tr-TR" dirty="0"/>
          </a:p>
          <a:p>
            <a:r>
              <a:rPr lang="tr-TR" dirty="0"/>
              <a:t>   Difference is:  </a:t>
            </a:r>
          </a:p>
          <a:p>
            <a:pPr lvl="1"/>
            <a:r>
              <a:rPr lang="tr-TR" dirty="0"/>
              <a:t>LoR predicts whether something is </a:t>
            </a:r>
            <a:r>
              <a:rPr lang="tr-TR" b="1" dirty="0"/>
              <a:t>True</a:t>
            </a:r>
            <a:r>
              <a:rPr lang="tr-TR" dirty="0"/>
              <a:t> or </a:t>
            </a:r>
            <a:r>
              <a:rPr lang="tr-TR" b="1" dirty="0"/>
              <a:t>False</a:t>
            </a:r>
            <a:r>
              <a:rPr lang="tr-TR" dirty="0"/>
              <a:t>, instead of predicting something continuous like </a:t>
            </a:r>
            <a:r>
              <a:rPr lang="tr-TR" b="1" dirty="0"/>
              <a:t>size</a:t>
            </a:r>
            <a:endParaRPr lang="tr-TR" dirty="0"/>
          </a:p>
        </p:txBody>
      </p:sp>
      <p:sp>
        <p:nvSpPr>
          <p:cNvPr id="12" name="Rectangle 11">
            <a:extLst>
              <a:ext uri="{FF2B5EF4-FFF2-40B4-BE49-F238E27FC236}">
                <a16:creationId xmlns:a16="http://schemas.microsoft.com/office/drawing/2014/main" id="{A270063B-6F45-488F-BDD0-C10FCA8DB08A}"/>
              </a:ext>
            </a:extLst>
          </p:cNvPr>
          <p:cNvSpPr/>
          <p:nvPr/>
        </p:nvSpPr>
        <p:spPr>
          <a:xfrm>
            <a:off x="366453" y="3429000"/>
            <a:ext cx="4967547" cy="646331"/>
          </a:xfrm>
          <a:prstGeom prst="rect">
            <a:avLst/>
          </a:prstGeom>
        </p:spPr>
        <p:txBody>
          <a:bodyPr wrap="square">
            <a:spAutoFit/>
          </a:bodyPr>
          <a:lstStyle/>
          <a:p>
            <a:r>
              <a:rPr lang="tr-TR" dirty="0"/>
              <a:t>Also, instead of fitting a line to the data, LoR fits «S» shaped «logistic function»</a:t>
            </a:r>
          </a:p>
        </p:txBody>
      </p:sp>
      <p:sp>
        <p:nvSpPr>
          <p:cNvPr id="3" name="Rectangle 2">
            <a:extLst>
              <a:ext uri="{FF2B5EF4-FFF2-40B4-BE49-F238E27FC236}">
                <a16:creationId xmlns:a16="http://schemas.microsoft.com/office/drawing/2014/main" id="{C1594230-962F-4E9F-8415-153B1C3550D6}"/>
              </a:ext>
            </a:extLst>
          </p:cNvPr>
          <p:cNvSpPr/>
          <p:nvPr/>
        </p:nvSpPr>
        <p:spPr>
          <a:xfrm>
            <a:off x="1030919" y="4104869"/>
            <a:ext cx="2955666" cy="369332"/>
          </a:xfrm>
          <a:prstGeom prst="rect">
            <a:avLst/>
          </a:prstGeom>
        </p:spPr>
        <p:txBody>
          <a:bodyPr wrap="square">
            <a:spAutoFit/>
          </a:bodyPr>
          <a:lstStyle/>
          <a:p>
            <a:r>
              <a:rPr lang="de-DE" dirty="0"/>
              <a:t>The curve goes from 0 to 1</a:t>
            </a:r>
            <a:r>
              <a:rPr lang="tr-TR" dirty="0"/>
              <a:t>.</a:t>
            </a:r>
            <a:endParaRPr lang="de-DE" dirty="0"/>
          </a:p>
        </p:txBody>
      </p:sp>
      <p:pic>
        <p:nvPicPr>
          <p:cNvPr id="4" name="Picture 3">
            <a:extLst>
              <a:ext uri="{FF2B5EF4-FFF2-40B4-BE49-F238E27FC236}">
                <a16:creationId xmlns:a16="http://schemas.microsoft.com/office/drawing/2014/main" id="{E3413236-4DDE-4AEB-81DD-33DF77B64CC2}"/>
              </a:ext>
            </a:extLst>
          </p:cNvPr>
          <p:cNvPicPr>
            <a:picLocks noChangeAspect="1"/>
          </p:cNvPicPr>
          <p:nvPr/>
        </p:nvPicPr>
        <p:blipFill>
          <a:blip r:embed="rId4"/>
          <a:stretch>
            <a:fillRect/>
          </a:stretch>
        </p:blipFill>
        <p:spPr>
          <a:xfrm>
            <a:off x="5703765" y="4075331"/>
            <a:ext cx="3214947" cy="2554069"/>
          </a:xfrm>
          <a:prstGeom prst="rect">
            <a:avLst/>
          </a:prstGeom>
        </p:spPr>
      </p:pic>
      <p:pic>
        <p:nvPicPr>
          <p:cNvPr id="6" name="Picture 5">
            <a:extLst>
              <a:ext uri="{FF2B5EF4-FFF2-40B4-BE49-F238E27FC236}">
                <a16:creationId xmlns:a16="http://schemas.microsoft.com/office/drawing/2014/main" id="{18143561-0D3A-4D9E-8A9F-2BF42DC6E3AD}"/>
              </a:ext>
            </a:extLst>
          </p:cNvPr>
          <p:cNvPicPr>
            <a:picLocks noChangeAspect="1"/>
          </p:cNvPicPr>
          <p:nvPr/>
        </p:nvPicPr>
        <p:blipFill>
          <a:blip r:embed="rId5"/>
          <a:stretch>
            <a:fillRect/>
          </a:stretch>
        </p:blipFill>
        <p:spPr>
          <a:xfrm>
            <a:off x="5465640" y="4289535"/>
            <a:ext cx="238125" cy="304800"/>
          </a:xfrm>
          <a:prstGeom prst="rect">
            <a:avLst/>
          </a:prstGeom>
        </p:spPr>
      </p:pic>
      <p:pic>
        <p:nvPicPr>
          <p:cNvPr id="13" name="Picture 12">
            <a:extLst>
              <a:ext uri="{FF2B5EF4-FFF2-40B4-BE49-F238E27FC236}">
                <a16:creationId xmlns:a16="http://schemas.microsoft.com/office/drawing/2014/main" id="{C6C85DD5-9359-4C28-973F-9B6477967EA4}"/>
              </a:ext>
            </a:extLst>
          </p:cNvPr>
          <p:cNvPicPr>
            <a:picLocks noChangeAspect="1"/>
          </p:cNvPicPr>
          <p:nvPr/>
        </p:nvPicPr>
        <p:blipFill>
          <a:blip r:embed="rId6"/>
          <a:stretch>
            <a:fillRect/>
          </a:stretch>
        </p:blipFill>
        <p:spPr>
          <a:xfrm>
            <a:off x="5484690" y="5930889"/>
            <a:ext cx="200025" cy="342900"/>
          </a:xfrm>
          <a:prstGeom prst="rect">
            <a:avLst/>
          </a:prstGeom>
        </p:spPr>
      </p:pic>
      <p:sp>
        <p:nvSpPr>
          <p:cNvPr id="15" name="Rectangle 14">
            <a:extLst>
              <a:ext uri="{FF2B5EF4-FFF2-40B4-BE49-F238E27FC236}">
                <a16:creationId xmlns:a16="http://schemas.microsoft.com/office/drawing/2014/main" id="{1295A042-3B65-4D83-BEF9-AB85534E8F19}"/>
              </a:ext>
            </a:extLst>
          </p:cNvPr>
          <p:cNvSpPr/>
          <p:nvPr/>
        </p:nvSpPr>
        <p:spPr>
          <a:xfrm>
            <a:off x="1030920" y="4465363"/>
            <a:ext cx="4455560" cy="646331"/>
          </a:xfrm>
          <a:prstGeom prst="rect">
            <a:avLst/>
          </a:prstGeom>
        </p:spPr>
        <p:txBody>
          <a:bodyPr wrap="square">
            <a:spAutoFit/>
          </a:bodyPr>
          <a:lstStyle/>
          <a:p>
            <a:r>
              <a:rPr lang="de-DE" dirty="0"/>
              <a:t>The curve </a:t>
            </a:r>
            <a:r>
              <a:rPr lang="tr-TR" dirty="0"/>
              <a:t>tells the </a:t>
            </a:r>
            <a:r>
              <a:rPr lang="tr-TR" b="1" dirty="0"/>
              <a:t>probability</a:t>
            </a:r>
            <a:r>
              <a:rPr lang="tr-TR" dirty="0"/>
              <a:t> that a mouse</a:t>
            </a:r>
          </a:p>
          <a:p>
            <a:r>
              <a:rPr lang="tr-TR" dirty="0"/>
              <a:t>is </a:t>
            </a:r>
            <a:r>
              <a:rPr lang="tr-TR" b="1" dirty="0"/>
              <a:t>obesed</a:t>
            </a:r>
            <a:r>
              <a:rPr lang="tr-TR" dirty="0"/>
              <a:t> </a:t>
            </a:r>
            <a:r>
              <a:rPr lang="tr-TR" u="sng" dirty="0"/>
              <a:t>based on</a:t>
            </a:r>
            <a:r>
              <a:rPr lang="tr-TR" dirty="0"/>
              <a:t> </a:t>
            </a:r>
            <a:r>
              <a:rPr lang="tr-TR" b="1" dirty="0"/>
              <a:t>its</a:t>
            </a:r>
            <a:r>
              <a:rPr lang="tr-TR" dirty="0"/>
              <a:t> </a:t>
            </a:r>
            <a:r>
              <a:rPr lang="tr-TR" b="1" dirty="0"/>
              <a:t>weight.</a:t>
            </a:r>
            <a:endParaRPr lang="de-DE" b="1" dirty="0"/>
          </a:p>
        </p:txBody>
      </p:sp>
    </p:spTree>
    <p:extLst>
      <p:ext uri="{BB962C8B-B14F-4D97-AF65-F5344CB8AC3E}">
        <p14:creationId xmlns:p14="http://schemas.microsoft.com/office/powerpoint/2010/main" val="93086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5</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3" name="Rectangle 2">
            <a:extLst>
              <a:ext uri="{FF2B5EF4-FFF2-40B4-BE49-F238E27FC236}">
                <a16:creationId xmlns:a16="http://schemas.microsoft.com/office/drawing/2014/main" id="{C1594230-962F-4E9F-8415-153B1C3550D6}"/>
              </a:ext>
            </a:extLst>
          </p:cNvPr>
          <p:cNvSpPr/>
          <p:nvPr/>
        </p:nvSpPr>
        <p:spPr>
          <a:xfrm>
            <a:off x="152400" y="1318828"/>
            <a:ext cx="5105400" cy="646331"/>
          </a:xfrm>
          <a:prstGeom prst="rect">
            <a:avLst/>
          </a:prstGeom>
        </p:spPr>
        <p:txBody>
          <a:bodyPr wrap="square">
            <a:spAutoFit/>
          </a:bodyPr>
          <a:lstStyle/>
          <a:p>
            <a:r>
              <a:rPr lang="tr-TR" dirty="0"/>
              <a:t>If we weighed a </a:t>
            </a:r>
            <a:r>
              <a:rPr lang="tr-TR" b="1" dirty="0"/>
              <a:t>very heavy mouse</a:t>
            </a:r>
            <a:r>
              <a:rPr lang="tr-TR" dirty="0"/>
              <a:t>, there is a </a:t>
            </a:r>
            <a:r>
              <a:rPr lang="tr-TR" b="1" dirty="0"/>
              <a:t>high probability </a:t>
            </a:r>
            <a:r>
              <a:rPr lang="tr-TR" dirty="0"/>
              <a:t>that the </a:t>
            </a:r>
            <a:r>
              <a:rPr lang="tr-TR" dirty="0">
                <a:solidFill>
                  <a:srgbClr val="FF0000"/>
                </a:solidFill>
              </a:rPr>
              <a:t>new mouse</a:t>
            </a:r>
            <a:r>
              <a:rPr lang="tr-TR" dirty="0"/>
              <a:t> is </a:t>
            </a:r>
            <a:r>
              <a:rPr lang="tr-TR" b="1" dirty="0"/>
              <a:t>obese</a:t>
            </a:r>
            <a:r>
              <a:rPr lang="tr-TR" dirty="0"/>
              <a:t>.</a:t>
            </a:r>
            <a:endParaRPr lang="de-DE" dirty="0"/>
          </a:p>
        </p:txBody>
      </p:sp>
      <p:pic>
        <p:nvPicPr>
          <p:cNvPr id="7" name="Picture 6">
            <a:extLst>
              <a:ext uri="{FF2B5EF4-FFF2-40B4-BE49-F238E27FC236}">
                <a16:creationId xmlns:a16="http://schemas.microsoft.com/office/drawing/2014/main" id="{9E9E493B-7B93-43E6-A5A5-5B12021CB53E}"/>
              </a:ext>
            </a:extLst>
          </p:cNvPr>
          <p:cNvPicPr>
            <a:picLocks noChangeAspect="1"/>
          </p:cNvPicPr>
          <p:nvPr/>
        </p:nvPicPr>
        <p:blipFill>
          <a:blip r:embed="rId3"/>
          <a:stretch>
            <a:fillRect/>
          </a:stretch>
        </p:blipFill>
        <p:spPr>
          <a:xfrm>
            <a:off x="6023112" y="1249776"/>
            <a:ext cx="2895600" cy="1918335"/>
          </a:xfrm>
          <a:prstGeom prst="rect">
            <a:avLst/>
          </a:prstGeom>
        </p:spPr>
      </p:pic>
      <p:sp>
        <p:nvSpPr>
          <p:cNvPr id="16" name="Rectangle 15">
            <a:extLst>
              <a:ext uri="{FF2B5EF4-FFF2-40B4-BE49-F238E27FC236}">
                <a16:creationId xmlns:a16="http://schemas.microsoft.com/office/drawing/2014/main" id="{0F95C123-882B-4B5A-9DA5-DAC784601BB2}"/>
              </a:ext>
            </a:extLst>
          </p:cNvPr>
          <p:cNvSpPr/>
          <p:nvPr/>
        </p:nvSpPr>
        <p:spPr>
          <a:xfrm>
            <a:off x="3120888" y="3310166"/>
            <a:ext cx="5105400" cy="646331"/>
          </a:xfrm>
          <a:prstGeom prst="rect">
            <a:avLst/>
          </a:prstGeom>
        </p:spPr>
        <p:txBody>
          <a:bodyPr wrap="square">
            <a:spAutoFit/>
          </a:bodyPr>
          <a:lstStyle/>
          <a:p>
            <a:r>
              <a:rPr lang="tr-TR" dirty="0"/>
              <a:t>If we weighed an </a:t>
            </a:r>
            <a:r>
              <a:rPr lang="tr-TR" b="1" dirty="0"/>
              <a:t>intermediate mouse</a:t>
            </a:r>
            <a:r>
              <a:rPr lang="tr-TR" dirty="0"/>
              <a:t>, there is </a:t>
            </a:r>
            <a:r>
              <a:rPr lang="tr-TR" b="1" dirty="0"/>
              <a:t>only %50 chance </a:t>
            </a:r>
            <a:r>
              <a:rPr lang="tr-TR" dirty="0"/>
              <a:t>that the </a:t>
            </a:r>
            <a:r>
              <a:rPr lang="tr-TR" dirty="0">
                <a:solidFill>
                  <a:srgbClr val="FF0000"/>
                </a:solidFill>
              </a:rPr>
              <a:t>new mouse</a:t>
            </a:r>
            <a:r>
              <a:rPr lang="tr-TR" dirty="0"/>
              <a:t> is </a:t>
            </a:r>
            <a:r>
              <a:rPr lang="tr-TR" b="1" dirty="0"/>
              <a:t>obese</a:t>
            </a:r>
            <a:r>
              <a:rPr lang="tr-TR" dirty="0"/>
              <a:t>.</a:t>
            </a:r>
            <a:endParaRPr lang="de-DE" dirty="0"/>
          </a:p>
        </p:txBody>
      </p:sp>
      <p:pic>
        <p:nvPicPr>
          <p:cNvPr id="8" name="Picture 7">
            <a:extLst>
              <a:ext uri="{FF2B5EF4-FFF2-40B4-BE49-F238E27FC236}">
                <a16:creationId xmlns:a16="http://schemas.microsoft.com/office/drawing/2014/main" id="{797A5E26-2FF8-44EC-A105-E795888902A1}"/>
              </a:ext>
            </a:extLst>
          </p:cNvPr>
          <p:cNvPicPr>
            <a:picLocks noChangeAspect="1"/>
          </p:cNvPicPr>
          <p:nvPr/>
        </p:nvPicPr>
        <p:blipFill>
          <a:blip r:embed="rId4"/>
          <a:stretch>
            <a:fillRect/>
          </a:stretch>
        </p:blipFill>
        <p:spPr>
          <a:xfrm>
            <a:off x="152400" y="2895600"/>
            <a:ext cx="2895600" cy="1980965"/>
          </a:xfrm>
          <a:prstGeom prst="rect">
            <a:avLst/>
          </a:prstGeom>
        </p:spPr>
      </p:pic>
      <p:pic>
        <p:nvPicPr>
          <p:cNvPr id="9" name="Picture 8">
            <a:extLst>
              <a:ext uri="{FF2B5EF4-FFF2-40B4-BE49-F238E27FC236}">
                <a16:creationId xmlns:a16="http://schemas.microsoft.com/office/drawing/2014/main" id="{DA81F64D-707A-445F-93EF-2EA2C84B57E9}"/>
              </a:ext>
            </a:extLst>
          </p:cNvPr>
          <p:cNvPicPr>
            <a:picLocks noChangeAspect="1"/>
          </p:cNvPicPr>
          <p:nvPr/>
        </p:nvPicPr>
        <p:blipFill>
          <a:blip r:embed="rId5"/>
          <a:stretch>
            <a:fillRect/>
          </a:stretch>
        </p:blipFill>
        <p:spPr>
          <a:xfrm>
            <a:off x="5363587" y="4694472"/>
            <a:ext cx="3555125" cy="1980965"/>
          </a:xfrm>
          <a:prstGeom prst="rect">
            <a:avLst/>
          </a:prstGeom>
        </p:spPr>
      </p:pic>
    </p:spTree>
    <p:extLst>
      <p:ext uri="{BB962C8B-B14F-4D97-AF65-F5344CB8AC3E}">
        <p14:creationId xmlns:p14="http://schemas.microsoft.com/office/powerpoint/2010/main" val="404860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6</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Logistic Regression</a:t>
            </a:r>
            <a:endParaRPr lang="en-US" sz="2800" dirty="0"/>
          </a:p>
        </p:txBody>
      </p:sp>
      <p:sp>
        <p:nvSpPr>
          <p:cNvPr id="2" name="Rectangle 1">
            <a:extLst>
              <a:ext uri="{FF2B5EF4-FFF2-40B4-BE49-F238E27FC236}">
                <a16:creationId xmlns:a16="http://schemas.microsoft.com/office/drawing/2014/main" id="{97D6AC5A-A0EE-4E23-8D80-4107C66637D8}"/>
              </a:ext>
            </a:extLst>
          </p:cNvPr>
          <p:cNvSpPr/>
          <p:nvPr/>
        </p:nvSpPr>
        <p:spPr>
          <a:xfrm>
            <a:off x="228600" y="1219200"/>
            <a:ext cx="8690112" cy="338554"/>
          </a:xfrm>
          <a:prstGeom prst="rect">
            <a:avLst/>
          </a:prstGeom>
        </p:spPr>
        <p:txBody>
          <a:bodyPr wrap="square">
            <a:spAutoFit/>
          </a:bodyPr>
          <a:lstStyle/>
          <a:p>
            <a:r>
              <a:rPr lang="de-DE" sz="1600" dirty="0"/>
              <a:t>Although LoR tells </a:t>
            </a:r>
            <a:r>
              <a:rPr lang="de-DE" sz="1600" b="1" dirty="0"/>
              <a:t>the probability</a:t>
            </a:r>
            <a:r>
              <a:rPr lang="de-DE" sz="1600" dirty="0"/>
              <a:t> </a:t>
            </a:r>
            <a:r>
              <a:rPr lang="tr-TR" sz="1600" dirty="0"/>
              <a:t>of </a:t>
            </a:r>
            <a:r>
              <a:rPr lang="de-DE" sz="1600" dirty="0"/>
              <a:t>a mouse is obese or not</a:t>
            </a:r>
            <a:r>
              <a:rPr lang="tr-TR" sz="1600" dirty="0"/>
              <a:t> </a:t>
            </a:r>
            <a:r>
              <a:rPr lang="de-DE" sz="1600" dirty="0"/>
              <a:t>it</a:t>
            </a:r>
            <a:r>
              <a:rPr lang="tr-TR" sz="1600" dirty="0"/>
              <a:t>’</a:t>
            </a:r>
            <a:r>
              <a:rPr lang="de-DE" sz="1600" dirty="0"/>
              <a:t>s usually used</a:t>
            </a:r>
            <a:r>
              <a:rPr lang="tr-TR" sz="1600" dirty="0"/>
              <a:t>for </a:t>
            </a:r>
            <a:r>
              <a:rPr lang="de-DE" sz="1600" b="1" dirty="0"/>
              <a:t>CLASSIFICATION</a:t>
            </a:r>
          </a:p>
        </p:txBody>
      </p:sp>
      <p:pic>
        <p:nvPicPr>
          <p:cNvPr id="4" name="Picture 3">
            <a:extLst>
              <a:ext uri="{FF2B5EF4-FFF2-40B4-BE49-F238E27FC236}">
                <a16:creationId xmlns:a16="http://schemas.microsoft.com/office/drawing/2014/main" id="{6E7EE04B-1A8F-4557-9A37-2D8385C39DF0}"/>
              </a:ext>
            </a:extLst>
          </p:cNvPr>
          <p:cNvPicPr>
            <a:picLocks noChangeAspect="1"/>
          </p:cNvPicPr>
          <p:nvPr/>
        </p:nvPicPr>
        <p:blipFill>
          <a:blip r:embed="rId3"/>
          <a:stretch>
            <a:fillRect/>
          </a:stretch>
        </p:blipFill>
        <p:spPr>
          <a:xfrm>
            <a:off x="4761826" y="1647838"/>
            <a:ext cx="4156886" cy="2595118"/>
          </a:xfrm>
          <a:prstGeom prst="rect">
            <a:avLst/>
          </a:prstGeom>
        </p:spPr>
      </p:pic>
      <p:sp>
        <p:nvSpPr>
          <p:cNvPr id="6" name="Rectangle 5">
            <a:extLst>
              <a:ext uri="{FF2B5EF4-FFF2-40B4-BE49-F238E27FC236}">
                <a16:creationId xmlns:a16="http://schemas.microsoft.com/office/drawing/2014/main" id="{F823F837-9F63-4882-855F-73FBDCC167B0}"/>
              </a:ext>
            </a:extLst>
          </p:cNvPr>
          <p:cNvSpPr/>
          <p:nvPr/>
        </p:nvSpPr>
        <p:spPr>
          <a:xfrm>
            <a:off x="259773" y="1633954"/>
            <a:ext cx="4572000" cy="923330"/>
          </a:xfrm>
          <a:prstGeom prst="rect">
            <a:avLst/>
          </a:prstGeom>
        </p:spPr>
        <p:txBody>
          <a:bodyPr>
            <a:spAutoFit/>
          </a:bodyPr>
          <a:lstStyle/>
          <a:p>
            <a:r>
              <a:rPr lang="de-DE" dirty="0"/>
              <a:t>For example, if the probability </a:t>
            </a:r>
            <a:r>
              <a:rPr lang="tr-TR" dirty="0"/>
              <a:t>of </a:t>
            </a:r>
            <a:r>
              <a:rPr lang="de-DE" dirty="0"/>
              <a:t>a mouse is obese is </a:t>
            </a:r>
            <a:r>
              <a:rPr lang="de-DE" b="1" dirty="0">
                <a:solidFill>
                  <a:srgbClr val="FF0000"/>
                </a:solidFill>
              </a:rPr>
              <a:t>&gt; %50</a:t>
            </a:r>
            <a:r>
              <a:rPr lang="de-DE" dirty="0"/>
              <a:t> then we'll classify it as </a:t>
            </a:r>
            <a:r>
              <a:rPr lang="de-DE" b="1" dirty="0"/>
              <a:t>"obese"</a:t>
            </a:r>
            <a:r>
              <a:rPr lang="de-DE" dirty="0"/>
              <a:t>,  otherwise </a:t>
            </a:r>
            <a:r>
              <a:rPr lang="de-DE" b="1" dirty="0"/>
              <a:t>"not obese"</a:t>
            </a:r>
          </a:p>
        </p:txBody>
      </p:sp>
      <p:sp>
        <p:nvSpPr>
          <p:cNvPr id="10" name="Rectangle 9">
            <a:extLst>
              <a:ext uri="{FF2B5EF4-FFF2-40B4-BE49-F238E27FC236}">
                <a16:creationId xmlns:a16="http://schemas.microsoft.com/office/drawing/2014/main" id="{A869BDFF-9F64-4785-9785-B65B1C4FDAC9}"/>
              </a:ext>
            </a:extLst>
          </p:cNvPr>
          <p:cNvSpPr/>
          <p:nvPr/>
        </p:nvSpPr>
        <p:spPr>
          <a:xfrm>
            <a:off x="287482" y="4300717"/>
            <a:ext cx="4192173" cy="369332"/>
          </a:xfrm>
          <a:prstGeom prst="rect">
            <a:avLst/>
          </a:prstGeom>
        </p:spPr>
        <p:txBody>
          <a:bodyPr wrap="none">
            <a:spAutoFit/>
          </a:bodyPr>
          <a:lstStyle/>
          <a:p>
            <a:r>
              <a:rPr lang="de-DE" dirty="0"/>
              <a:t>Just like LR, we can make simple models...</a:t>
            </a:r>
          </a:p>
        </p:txBody>
      </p:sp>
      <p:sp>
        <p:nvSpPr>
          <p:cNvPr id="11" name="Rectangle 10">
            <a:extLst>
              <a:ext uri="{FF2B5EF4-FFF2-40B4-BE49-F238E27FC236}">
                <a16:creationId xmlns:a16="http://schemas.microsoft.com/office/drawing/2014/main" id="{695845FA-1B3B-4D26-8417-298557B2ADB3}"/>
              </a:ext>
            </a:extLst>
          </p:cNvPr>
          <p:cNvSpPr/>
          <p:nvPr/>
        </p:nvSpPr>
        <p:spPr>
          <a:xfrm>
            <a:off x="2819400" y="4670049"/>
            <a:ext cx="3121432" cy="369332"/>
          </a:xfrm>
          <a:prstGeom prst="rect">
            <a:avLst/>
          </a:prstGeom>
        </p:spPr>
        <p:txBody>
          <a:bodyPr wrap="none">
            <a:spAutoFit/>
          </a:bodyPr>
          <a:lstStyle/>
          <a:p>
            <a:r>
              <a:rPr lang="de-DE" b="1" dirty="0"/>
              <a:t>Obesity</a:t>
            </a:r>
            <a:r>
              <a:rPr lang="de-DE" dirty="0"/>
              <a:t> is predicted by </a:t>
            </a:r>
            <a:r>
              <a:rPr lang="de-DE" b="1" dirty="0"/>
              <a:t>Weight</a:t>
            </a:r>
          </a:p>
        </p:txBody>
      </p:sp>
      <p:sp>
        <p:nvSpPr>
          <p:cNvPr id="12" name="Rectangle 11">
            <a:extLst>
              <a:ext uri="{FF2B5EF4-FFF2-40B4-BE49-F238E27FC236}">
                <a16:creationId xmlns:a16="http://schemas.microsoft.com/office/drawing/2014/main" id="{037DBF01-DE81-48E7-8A8C-D1BF530B430D}"/>
              </a:ext>
            </a:extLst>
          </p:cNvPr>
          <p:cNvSpPr/>
          <p:nvPr/>
        </p:nvSpPr>
        <p:spPr>
          <a:xfrm>
            <a:off x="287482" y="5039381"/>
            <a:ext cx="3166251" cy="369332"/>
          </a:xfrm>
          <a:prstGeom prst="rect">
            <a:avLst/>
          </a:prstGeom>
        </p:spPr>
        <p:txBody>
          <a:bodyPr wrap="none">
            <a:spAutoFit/>
          </a:bodyPr>
          <a:lstStyle/>
          <a:p>
            <a:r>
              <a:rPr lang="de-DE" dirty="0"/>
              <a:t>...or more complicated models...</a:t>
            </a:r>
          </a:p>
        </p:txBody>
      </p:sp>
      <p:sp>
        <p:nvSpPr>
          <p:cNvPr id="13" name="Rectangle 12">
            <a:extLst>
              <a:ext uri="{FF2B5EF4-FFF2-40B4-BE49-F238E27FC236}">
                <a16:creationId xmlns:a16="http://schemas.microsoft.com/office/drawing/2014/main" id="{1B25389D-F0EA-46DC-8D42-8626C3BE8323}"/>
              </a:ext>
            </a:extLst>
          </p:cNvPr>
          <p:cNvSpPr/>
          <p:nvPr/>
        </p:nvSpPr>
        <p:spPr>
          <a:xfrm>
            <a:off x="1447800" y="5466474"/>
            <a:ext cx="6816193" cy="369332"/>
          </a:xfrm>
          <a:prstGeom prst="rect">
            <a:avLst/>
          </a:prstGeom>
        </p:spPr>
        <p:txBody>
          <a:bodyPr wrap="square">
            <a:spAutoFit/>
          </a:bodyPr>
          <a:lstStyle/>
          <a:p>
            <a:r>
              <a:rPr lang="de-DE" b="1" dirty="0"/>
              <a:t>Obesity</a:t>
            </a:r>
            <a:r>
              <a:rPr lang="de-DE" dirty="0"/>
              <a:t> is predicted by </a:t>
            </a:r>
            <a:r>
              <a:rPr lang="de-DE" b="1" dirty="0"/>
              <a:t>Weight</a:t>
            </a:r>
            <a:r>
              <a:rPr lang="de-DE" dirty="0"/>
              <a:t> + </a:t>
            </a:r>
            <a:r>
              <a:rPr lang="de-DE" b="1" dirty="0"/>
              <a:t>Genotype</a:t>
            </a:r>
            <a:r>
              <a:rPr lang="de-DE" dirty="0"/>
              <a:t> + </a:t>
            </a:r>
            <a:r>
              <a:rPr lang="de-DE" b="1" dirty="0"/>
              <a:t>Age</a:t>
            </a:r>
            <a:r>
              <a:rPr lang="de-DE" dirty="0"/>
              <a:t> + </a:t>
            </a:r>
            <a:r>
              <a:rPr lang="de-DE" b="1" dirty="0"/>
              <a:t>Astrological Sign</a:t>
            </a:r>
          </a:p>
        </p:txBody>
      </p:sp>
      <p:sp>
        <p:nvSpPr>
          <p:cNvPr id="17" name="Rectangle 16">
            <a:extLst>
              <a:ext uri="{FF2B5EF4-FFF2-40B4-BE49-F238E27FC236}">
                <a16:creationId xmlns:a16="http://schemas.microsoft.com/office/drawing/2014/main" id="{BDAF4F2D-7829-4F96-9AA2-B83227DFB1B3}"/>
              </a:ext>
            </a:extLst>
          </p:cNvPr>
          <p:cNvSpPr/>
          <p:nvPr/>
        </p:nvSpPr>
        <p:spPr>
          <a:xfrm>
            <a:off x="287482" y="5926465"/>
            <a:ext cx="8631230" cy="369332"/>
          </a:xfrm>
          <a:prstGeom prst="rect">
            <a:avLst/>
          </a:prstGeom>
        </p:spPr>
        <p:txBody>
          <a:bodyPr wrap="square">
            <a:spAutoFit/>
          </a:bodyPr>
          <a:lstStyle/>
          <a:p>
            <a:r>
              <a:rPr lang="de-DE" dirty="0"/>
              <a:t>However unlike LR, we can't easily compare the complicated model to the simple model</a:t>
            </a:r>
            <a:r>
              <a:rPr lang="tr-TR" dirty="0"/>
              <a:t>!!!</a:t>
            </a:r>
            <a:endParaRPr lang="de-DE" dirty="0"/>
          </a:p>
        </p:txBody>
      </p:sp>
    </p:spTree>
    <p:extLst>
      <p:ext uri="{BB962C8B-B14F-4D97-AF65-F5344CB8AC3E}">
        <p14:creationId xmlns:p14="http://schemas.microsoft.com/office/powerpoint/2010/main" val="62145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7</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LR vs LoR</a:t>
            </a:r>
            <a:endParaRPr lang="en-US" sz="2800" dirty="0"/>
          </a:p>
        </p:txBody>
      </p:sp>
      <p:pic>
        <p:nvPicPr>
          <p:cNvPr id="4" name="Picture 3">
            <a:extLst>
              <a:ext uri="{FF2B5EF4-FFF2-40B4-BE49-F238E27FC236}">
                <a16:creationId xmlns:a16="http://schemas.microsoft.com/office/drawing/2014/main" id="{551963E3-4DDA-4E69-BC22-53059E0279AB}"/>
              </a:ext>
            </a:extLst>
          </p:cNvPr>
          <p:cNvPicPr>
            <a:picLocks noChangeAspect="1"/>
          </p:cNvPicPr>
          <p:nvPr/>
        </p:nvPicPr>
        <p:blipFill>
          <a:blip r:embed="rId3"/>
          <a:stretch>
            <a:fillRect/>
          </a:stretch>
        </p:blipFill>
        <p:spPr>
          <a:xfrm>
            <a:off x="3834414" y="4170218"/>
            <a:ext cx="2655920" cy="2144593"/>
          </a:xfrm>
          <a:prstGeom prst="rect">
            <a:avLst/>
          </a:prstGeom>
        </p:spPr>
      </p:pic>
      <p:sp>
        <p:nvSpPr>
          <p:cNvPr id="6" name="Rectangle 5">
            <a:extLst>
              <a:ext uri="{FF2B5EF4-FFF2-40B4-BE49-F238E27FC236}">
                <a16:creationId xmlns:a16="http://schemas.microsoft.com/office/drawing/2014/main" id="{8B392906-9CF2-4E2D-9EEF-D700379BEF3E}"/>
              </a:ext>
            </a:extLst>
          </p:cNvPr>
          <p:cNvSpPr/>
          <p:nvPr/>
        </p:nvSpPr>
        <p:spPr>
          <a:xfrm>
            <a:off x="3581400" y="1710723"/>
            <a:ext cx="1371599" cy="1200329"/>
          </a:xfrm>
          <a:prstGeom prst="rect">
            <a:avLst/>
          </a:prstGeom>
        </p:spPr>
        <p:txBody>
          <a:bodyPr wrap="square">
            <a:spAutoFit/>
          </a:bodyPr>
          <a:lstStyle/>
          <a:p>
            <a:r>
              <a:rPr lang="de-DE" dirty="0"/>
              <a:t>One big difference is how the line is fit to data</a:t>
            </a:r>
          </a:p>
        </p:txBody>
      </p:sp>
      <p:pic>
        <p:nvPicPr>
          <p:cNvPr id="7" name="Picture 6">
            <a:extLst>
              <a:ext uri="{FF2B5EF4-FFF2-40B4-BE49-F238E27FC236}">
                <a16:creationId xmlns:a16="http://schemas.microsoft.com/office/drawing/2014/main" id="{41197CB1-74E5-4792-8D49-A1D20B00D0C5}"/>
              </a:ext>
            </a:extLst>
          </p:cNvPr>
          <p:cNvPicPr>
            <a:picLocks noChangeAspect="1"/>
          </p:cNvPicPr>
          <p:nvPr/>
        </p:nvPicPr>
        <p:blipFill>
          <a:blip r:embed="rId4"/>
          <a:stretch>
            <a:fillRect/>
          </a:stretch>
        </p:blipFill>
        <p:spPr>
          <a:xfrm>
            <a:off x="228600" y="1252742"/>
            <a:ext cx="3209925" cy="2047875"/>
          </a:xfrm>
          <a:prstGeom prst="rect">
            <a:avLst/>
          </a:prstGeom>
        </p:spPr>
      </p:pic>
      <p:sp>
        <p:nvSpPr>
          <p:cNvPr id="8" name="Rectangle 7">
            <a:extLst>
              <a:ext uri="{FF2B5EF4-FFF2-40B4-BE49-F238E27FC236}">
                <a16:creationId xmlns:a16="http://schemas.microsoft.com/office/drawing/2014/main" id="{2BFEC281-CD47-4D85-A0E0-BCB9DA3B3D98}"/>
              </a:ext>
            </a:extLst>
          </p:cNvPr>
          <p:cNvSpPr/>
          <p:nvPr/>
        </p:nvSpPr>
        <p:spPr>
          <a:xfrm>
            <a:off x="4916286" y="1252742"/>
            <a:ext cx="3999114" cy="646331"/>
          </a:xfrm>
          <a:prstGeom prst="rect">
            <a:avLst/>
          </a:prstGeom>
        </p:spPr>
        <p:txBody>
          <a:bodyPr wrap="square">
            <a:spAutoFit/>
          </a:bodyPr>
          <a:lstStyle/>
          <a:p>
            <a:r>
              <a:rPr lang="de-DE" dirty="0"/>
              <a:t>With LR, we fit the line using </a:t>
            </a:r>
            <a:r>
              <a:rPr lang="tr-TR" dirty="0"/>
              <a:t>           </a:t>
            </a:r>
            <a:r>
              <a:rPr lang="de-DE" b="1" dirty="0"/>
              <a:t>"least squares"</a:t>
            </a:r>
          </a:p>
        </p:txBody>
      </p:sp>
      <p:sp>
        <p:nvSpPr>
          <p:cNvPr id="9" name="Arrow: Down 8">
            <a:extLst>
              <a:ext uri="{FF2B5EF4-FFF2-40B4-BE49-F238E27FC236}">
                <a16:creationId xmlns:a16="http://schemas.microsoft.com/office/drawing/2014/main" id="{5DB6B2F4-96AC-4295-B53D-D2B555011D47}"/>
              </a:ext>
            </a:extLst>
          </p:cNvPr>
          <p:cNvSpPr/>
          <p:nvPr/>
        </p:nvSpPr>
        <p:spPr>
          <a:xfrm>
            <a:off x="6666811" y="1622074"/>
            <a:ext cx="191189" cy="282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noFill/>
            </a:endParaRPr>
          </a:p>
        </p:txBody>
      </p:sp>
      <p:pic>
        <p:nvPicPr>
          <p:cNvPr id="10" name="Picture 9">
            <a:extLst>
              <a:ext uri="{FF2B5EF4-FFF2-40B4-BE49-F238E27FC236}">
                <a16:creationId xmlns:a16="http://schemas.microsoft.com/office/drawing/2014/main" id="{AC1524CB-3188-40D2-8713-18435F61A5B3}"/>
              </a:ext>
            </a:extLst>
          </p:cNvPr>
          <p:cNvPicPr>
            <a:picLocks noChangeAspect="1"/>
          </p:cNvPicPr>
          <p:nvPr/>
        </p:nvPicPr>
        <p:blipFill>
          <a:blip r:embed="rId5"/>
          <a:stretch>
            <a:fillRect/>
          </a:stretch>
        </p:blipFill>
        <p:spPr>
          <a:xfrm>
            <a:off x="5647980" y="1922151"/>
            <a:ext cx="2228850" cy="2038350"/>
          </a:xfrm>
          <a:prstGeom prst="rect">
            <a:avLst/>
          </a:prstGeom>
        </p:spPr>
      </p:pic>
      <p:sp>
        <p:nvSpPr>
          <p:cNvPr id="16" name="Arrow: Curved Left 15">
            <a:extLst>
              <a:ext uri="{FF2B5EF4-FFF2-40B4-BE49-F238E27FC236}">
                <a16:creationId xmlns:a16="http://schemas.microsoft.com/office/drawing/2014/main" id="{C4300010-4F99-4790-8305-2D1E61226E8A}"/>
              </a:ext>
            </a:extLst>
          </p:cNvPr>
          <p:cNvSpPr/>
          <p:nvPr/>
        </p:nvSpPr>
        <p:spPr>
          <a:xfrm>
            <a:off x="8023860" y="3429000"/>
            <a:ext cx="762000" cy="1676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Rectangle 16">
            <a:extLst>
              <a:ext uri="{FF2B5EF4-FFF2-40B4-BE49-F238E27FC236}">
                <a16:creationId xmlns:a16="http://schemas.microsoft.com/office/drawing/2014/main" id="{994FC2FC-6E58-4D8B-970D-1C002DC03F17}"/>
              </a:ext>
            </a:extLst>
          </p:cNvPr>
          <p:cNvSpPr/>
          <p:nvPr/>
        </p:nvSpPr>
        <p:spPr>
          <a:xfrm>
            <a:off x="6490334" y="4503851"/>
            <a:ext cx="1595871" cy="1477328"/>
          </a:xfrm>
          <a:prstGeom prst="rect">
            <a:avLst/>
          </a:prstGeom>
        </p:spPr>
        <p:txBody>
          <a:bodyPr wrap="square">
            <a:spAutoFit/>
          </a:bodyPr>
          <a:lstStyle/>
          <a:p>
            <a:r>
              <a:rPr lang="de-DE" dirty="0"/>
              <a:t>In other words, we find </a:t>
            </a:r>
            <a:r>
              <a:rPr lang="de-DE" b="1" dirty="0"/>
              <a:t>the line that minimizes RSS</a:t>
            </a:r>
          </a:p>
        </p:txBody>
      </p:sp>
      <p:sp>
        <p:nvSpPr>
          <p:cNvPr id="18" name="Rectangle 17">
            <a:extLst>
              <a:ext uri="{FF2B5EF4-FFF2-40B4-BE49-F238E27FC236}">
                <a16:creationId xmlns:a16="http://schemas.microsoft.com/office/drawing/2014/main" id="{94573CD8-0C5D-4080-B0F0-F7EEAF6D30C8}"/>
              </a:ext>
            </a:extLst>
          </p:cNvPr>
          <p:cNvSpPr/>
          <p:nvPr/>
        </p:nvSpPr>
        <p:spPr>
          <a:xfrm>
            <a:off x="972023" y="4642349"/>
            <a:ext cx="2533040" cy="1231106"/>
          </a:xfrm>
          <a:prstGeom prst="rect">
            <a:avLst/>
          </a:prstGeom>
        </p:spPr>
        <p:txBody>
          <a:bodyPr wrap="square">
            <a:spAutoFit/>
          </a:bodyPr>
          <a:lstStyle/>
          <a:p>
            <a:r>
              <a:rPr lang="de-DE" dirty="0"/>
              <a:t>We also use the residuals to calculate</a:t>
            </a:r>
            <a:r>
              <a:rPr lang="tr-TR" dirty="0"/>
              <a:t> </a:t>
            </a:r>
            <a:r>
              <a:rPr lang="de-DE" sz="2000" b="1" dirty="0">
                <a:latin typeface="CIDFont+F1"/>
              </a:rPr>
              <a:t>R</a:t>
            </a:r>
            <a:r>
              <a:rPr lang="de-DE" sz="1200" b="1" dirty="0">
                <a:latin typeface="CIDFont+F1"/>
              </a:rPr>
              <a:t>2</a:t>
            </a:r>
            <a:r>
              <a:rPr lang="de-DE" dirty="0"/>
              <a:t> and to compare simple models to complicated ones.</a:t>
            </a:r>
          </a:p>
        </p:txBody>
      </p:sp>
    </p:spTree>
    <p:extLst>
      <p:ext uri="{BB962C8B-B14F-4D97-AF65-F5344CB8AC3E}">
        <p14:creationId xmlns:p14="http://schemas.microsoft.com/office/powerpoint/2010/main" val="397801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8</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Coefficients of LoR</a:t>
            </a:r>
            <a:endParaRPr lang="en-US" sz="2800" dirty="0"/>
          </a:p>
        </p:txBody>
      </p:sp>
      <p:sp>
        <p:nvSpPr>
          <p:cNvPr id="2" name="Rectangle 1">
            <a:extLst>
              <a:ext uri="{FF2B5EF4-FFF2-40B4-BE49-F238E27FC236}">
                <a16:creationId xmlns:a16="http://schemas.microsoft.com/office/drawing/2014/main" id="{73696388-BCC4-4414-84A8-8CE4495C7471}"/>
              </a:ext>
            </a:extLst>
          </p:cNvPr>
          <p:cNvSpPr/>
          <p:nvPr/>
        </p:nvSpPr>
        <p:spPr>
          <a:xfrm>
            <a:off x="152400" y="1219200"/>
            <a:ext cx="8766312" cy="369332"/>
          </a:xfrm>
          <a:prstGeom prst="rect">
            <a:avLst/>
          </a:prstGeom>
        </p:spPr>
        <p:txBody>
          <a:bodyPr wrap="square">
            <a:spAutoFit/>
          </a:bodyPr>
          <a:lstStyle/>
          <a:p>
            <a:r>
              <a:rPr lang="tr-TR" dirty="0"/>
              <a:t>let’s have a look at the </a:t>
            </a:r>
            <a:r>
              <a:rPr lang="tr-TR" b="1" dirty="0">
                <a:solidFill>
                  <a:srgbClr val="FF0000"/>
                </a:solidFill>
              </a:rPr>
              <a:t>coefficients </a:t>
            </a:r>
            <a:r>
              <a:rPr lang="tr-TR" dirty="0"/>
              <a:t>of LoR.</a:t>
            </a:r>
            <a:endParaRPr lang="de-DE" dirty="0"/>
          </a:p>
        </p:txBody>
      </p:sp>
      <p:pic>
        <p:nvPicPr>
          <p:cNvPr id="3" name="Picture 2">
            <a:extLst>
              <a:ext uri="{FF2B5EF4-FFF2-40B4-BE49-F238E27FC236}">
                <a16:creationId xmlns:a16="http://schemas.microsoft.com/office/drawing/2014/main" id="{D3435571-921C-4737-ACAC-E99198114D99}"/>
              </a:ext>
            </a:extLst>
          </p:cNvPr>
          <p:cNvPicPr>
            <a:picLocks noChangeAspect="1"/>
          </p:cNvPicPr>
          <p:nvPr/>
        </p:nvPicPr>
        <p:blipFill>
          <a:blip r:embed="rId3"/>
          <a:stretch>
            <a:fillRect/>
          </a:stretch>
        </p:blipFill>
        <p:spPr>
          <a:xfrm>
            <a:off x="259773" y="3032621"/>
            <a:ext cx="1700212" cy="1537714"/>
          </a:xfrm>
          <a:prstGeom prst="rect">
            <a:avLst/>
          </a:prstGeom>
        </p:spPr>
      </p:pic>
      <p:sp>
        <p:nvSpPr>
          <p:cNvPr id="4" name="Rectangle 3">
            <a:extLst>
              <a:ext uri="{FF2B5EF4-FFF2-40B4-BE49-F238E27FC236}">
                <a16:creationId xmlns:a16="http://schemas.microsoft.com/office/drawing/2014/main" id="{41F40B73-2093-4B74-B60B-799E2CB81D4B}"/>
              </a:ext>
            </a:extLst>
          </p:cNvPr>
          <p:cNvSpPr/>
          <p:nvPr/>
        </p:nvSpPr>
        <p:spPr>
          <a:xfrm>
            <a:off x="152400" y="2471748"/>
            <a:ext cx="2133600" cy="584775"/>
          </a:xfrm>
          <a:prstGeom prst="rect">
            <a:avLst/>
          </a:prstGeom>
        </p:spPr>
        <p:txBody>
          <a:bodyPr wrap="square">
            <a:spAutoFit/>
          </a:bodyPr>
          <a:lstStyle/>
          <a:p>
            <a:r>
              <a:rPr lang="de-DE" sz="1600" dirty="0"/>
              <a:t>OK, we start from some data and fit a line.</a:t>
            </a:r>
          </a:p>
        </p:txBody>
      </p:sp>
      <p:sp>
        <p:nvSpPr>
          <p:cNvPr id="6" name="Rectangle 5">
            <a:extLst>
              <a:ext uri="{FF2B5EF4-FFF2-40B4-BE49-F238E27FC236}">
                <a16:creationId xmlns:a16="http://schemas.microsoft.com/office/drawing/2014/main" id="{273A3BFD-0F45-41EE-B8B6-3E077691B421}"/>
              </a:ext>
            </a:extLst>
          </p:cNvPr>
          <p:cNvSpPr/>
          <p:nvPr/>
        </p:nvSpPr>
        <p:spPr>
          <a:xfrm>
            <a:off x="245918" y="4570335"/>
            <a:ext cx="1800658" cy="461665"/>
          </a:xfrm>
          <a:prstGeom prst="rect">
            <a:avLst/>
          </a:prstGeom>
        </p:spPr>
        <p:txBody>
          <a:bodyPr wrap="square">
            <a:spAutoFit/>
          </a:bodyPr>
          <a:lstStyle/>
          <a:p>
            <a:r>
              <a:rPr lang="de-DE" sz="1200" dirty="0"/>
              <a:t>size= 0.86 + 0.7 * weight</a:t>
            </a:r>
            <a:endParaRPr lang="tr-TR" sz="1200" dirty="0"/>
          </a:p>
          <a:p>
            <a:r>
              <a:rPr lang="tr-TR" sz="1200" dirty="0"/>
              <a:t>(the equation of the line)</a:t>
            </a:r>
            <a:endParaRPr lang="de-DE" sz="1200" dirty="0"/>
          </a:p>
        </p:txBody>
      </p:sp>
      <p:pic>
        <p:nvPicPr>
          <p:cNvPr id="7" name="Picture 6">
            <a:extLst>
              <a:ext uri="{FF2B5EF4-FFF2-40B4-BE49-F238E27FC236}">
                <a16:creationId xmlns:a16="http://schemas.microsoft.com/office/drawing/2014/main" id="{CEBC711B-A5A7-4D4E-A822-8D02AAC9678D}"/>
              </a:ext>
            </a:extLst>
          </p:cNvPr>
          <p:cNvPicPr>
            <a:picLocks noChangeAspect="1"/>
          </p:cNvPicPr>
          <p:nvPr/>
        </p:nvPicPr>
        <p:blipFill>
          <a:blip r:embed="rId4"/>
          <a:stretch>
            <a:fillRect/>
          </a:stretch>
        </p:blipFill>
        <p:spPr>
          <a:xfrm>
            <a:off x="2460913" y="2590800"/>
            <a:ext cx="3875777" cy="2080593"/>
          </a:xfrm>
          <a:prstGeom prst="rect">
            <a:avLst/>
          </a:prstGeom>
        </p:spPr>
      </p:pic>
      <p:sp>
        <p:nvSpPr>
          <p:cNvPr id="8" name="Arrow: Right 7">
            <a:extLst>
              <a:ext uri="{FF2B5EF4-FFF2-40B4-BE49-F238E27FC236}">
                <a16:creationId xmlns:a16="http://schemas.microsoft.com/office/drawing/2014/main" id="{9EA4BCCC-4823-452E-80B4-1B0BF638EFC4}"/>
              </a:ext>
            </a:extLst>
          </p:cNvPr>
          <p:cNvSpPr/>
          <p:nvPr/>
        </p:nvSpPr>
        <p:spPr>
          <a:xfrm>
            <a:off x="2013671" y="3571113"/>
            <a:ext cx="447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Picture 9">
            <a:extLst>
              <a:ext uri="{FF2B5EF4-FFF2-40B4-BE49-F238E27FC236}">
                <a16:creationId xmlns:a16="http://schemas.microsoft.com/office/drawing/2014/main" id="{D94498F1-F97A-46E3-88EA-B201BBBBE372}"/>
              </a:ext>
            </a:extLst>
          </p:cNvPr>
          <p:cNvPicPr>
            <a:picLocks noChangeAspect="1"/>
          </p:cNvPicPr>
          <p:nvPr/>
        </p:nvPicPr>
        <p:blipFill>
          <a:blip r:embed="rId5"/>
          <a:stretch>
            <a:fillRect/>
          </a:stretch>
        </p:blipFill>
        <p:spPr>
          <a:xfrm>
            <a:off x="6413637" y="3241046"/>
            <a:ext cx="2505075" cy="1476375"/>
          </a:xfrm>
          <a:prstGeom prst="rect">
            <a:avLst/>
          </a:prstGeom>
        </p:spPr>
      </p:pic>
      <p:sp>
        <p:nvSpPr>
          <p:cNvPr id="11" name="Rectangle 10">
            <a:extLst>
              <a:ext uri="{FF2B5EF4-FFF2-40B4-BE49-F238E27FC236}">
                <a16:creationId xmlns:a16="http://schemas.microsoft.com/office/drawing/2014/main" id="{95708DCA-D2FD-4D63-8A00-E1C173744C85}"/>
              </a:ext>
            </a:extLst>
          </p:cNvPr>
          <p:cNvSpPr/>
          <p:nvPr/>
        </p:nvSpPr>
        <p:spPr>
          <a:xfrm>
            <a:off x="6336690" y="2452826"/>
            <a:ext cx="2582022" cy="830997"/>
          </a:xfrm>
          <a:prstGeom prst="rect">
            <a:avLst/>
          </a:prstGeom>
        </p:spPr>
        <p:txBody>
          <a:bodyPr wrap="square">
            <a:spAutoFit/>
          </a:bodyPr>
          <a:lstStyle/>
          <a:p>
            <a:r>
              <a:rPr lang="de-DE" sz="1600" dirty="0"/>
              <a:t>and we can even predict the size of mice with negative weight!!!</a:t>
            </a:r>
          </a:p>
        </p:txBody>
      </p:sp>
      <p:sp>
        <p:nvSpPr>
          <p:cNvPr id="12" name="Rectangle 11">
            <a:extLst>
              <a:ext uri="{FF2B5EF4-FFF2-40B4-BE49-F238E27FC236}">
                <a16:creationId xmlns:a16="http://schemas.microsoft.com/office/drawing/2014/main" id="{44CB001E-57CD-4177-BA5C-F9A9FF97F0CC}"/>
              </a:ext>
            </a:extLst>
          </p:cNvPr>
          <p:cNvSpPr/>
          <p:nvPr/>
        </p:nvSpPr>
        <p:spPr>
          <a:xfrm>
            <a:off x="1371600" y="5185983"/>
            <a:ext cx="7048500" cy="1200329"/>
          </a:xfrm>
          <a:prstGeom prst="rect">
            <a:avLst/>
          </a:prstGeom>
        </p:spPr>
        <p:txBody>
          <a:bodyPr wrap="square">
            <a:spAutoFit/>
          </a:bodyPr>
          <a:lstStyle/>
          <a:p>
            <a:r>
              <a:rPr lang="de-DE" dirty="0"/>
              <a:t>I emphasize it, because the fact that we are not limiting the equation to a specific domain and range makes it easier to solve...</a:t>
            </a:r>
            <a:endParaRPr lang="tr-TR" dirty="0"/>
          </a:p>
          <a:p>
            <a:endParaRPr lang="de-DE" dirty="0"/>
          </a:p>
          <a:p>
            <a:r>
              <a:rPr lang="de-DE" dirty="0"/>
              <a:t>...and this has a big effect how LoR is done</a:t>
            </a:r>
          </a:p>
        </p:txBody>
      </p:sp>
    </p:spTree>
    <p:extLst>
      <p:ext uri="{BB962C8B-B14F-4D97-AF65-F5344CB8AC3E}">
        <p14:creationId xmlns:p14="http://schemas.microsoft.com/office/powerpoint/2010/main" val="382931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a:spcAft>
                <a:spcPts val="600"/>
              </a:spcAft>
            </a:pPr>
            <a:fld id="{4556B232-9F89-4083-B3BB-DDC8E5903F80}" type="slidenum">
              <a:rPr lang="en-US" smtClean="0"/>
              <a:pPr>
                <a:spcAft>
                  <a:spcPts val="600"/>
                </a:spcAft>
              </a:pPr>
              <a:t>9</a:t>
            </a:fld>
            <a:endParaRPr lang="en-US"/>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596348"/>
          </a:xfrm>
        </p:spPr>
        <p:txBody>
          <a:bodyPr>
            <a:noAutofit/>
          </a:bodyPr>
          <a:lstStyle/>
          <a:p>
            <a:r>
              <a:rPr lang="tr-TR" sz="2800" dirty="0"/>
              <a:t>Coefficients of LoR</a:t>
            </a:r>
            <a:endParaRPr lang="en-US" sz="2800" dirty="0"/>
          </a:p>
        </p:txBody>
      </p:sp>
      <p:pic>
        <p:nvPicPr>
          <p:cNvPr id="2" name="Picture 1">
            <a:extLst>
              <a:ext uri="{FF2B5EF4-FFF2-40B4-BE49-F238E27FC236}">
                <a16:creationId xmlns:a16="http://schemas.microsoft.com/office/drawing/2014/main" id="{75618EBB-EB00-4206-A058-EC06EAC04658}"/>
              </a:ext>
            </a:extLst>
          </p:cNvPr>
          <p:cNvPicPr>
            <a:picLocks noChangeAspect="1"/>
          </p:cNvPicPr>
          <p:nvPr/>
        </p:nvPicPr>
        <p:blipFill>
          <a:blip r:embed="rId3"/>
          <a:stretch>
            <a:fillRect/>
          </a:stretch>
        </p:blipFill>
        <p:spPr>
          <a:xfrm>
            <a:off x="228600" y="1936315"/>
            <a:ext cx="1857375" cy="1492685"/>
          </a:xfrm>
          <a:prstGeom prst="rect">
            <a:avLst/>
          </a:prstGeom>
        </p:spPr>
      </p:pic>
      <p:sp>
        <p:nvSpPr>
          <p:cNvPr id="3" name="Rectangle 2">
            <a:extLst>
              <a:ext uri="{FF2B5EF4-FFF2-40B4-BE49-F238E27FC236}">
                <a16:creationId xmlns:a16="http://schemas.microsoft.com/office/drawing/2014/main" id="{89F0F967-A617-4E04-8CF9-043A7CFCEFF9}"/>
              </a:ext>
            </a:extLst>
          </p:cNvPr>
          <p:cNvSpPr/>
          <p:nvPr/>
        </p:nvSpPr>
        <p:spPr>
          <a:xfrm>
            <a:off x="152400" y="1295400"/>
            <a:ext cx="3124200" cy="584775"/>
          </a:xfrm>
          <a:prstGeom prst="rect">
            <a:avLst/>
          </a:prstGeom>
        </p:spPr>
        <p:txBody>
          <a:bodyPr wrap="square">
            <a:spAutoFit/>
          </a:bodyPr>
          <a:lstStyle/>
          <a:p>
            <a:r>
              <a:rPr lang="de-DE" sz="1600" dirty="0"/>
              <a:t>With LR, the values on the y-axis can ,in theory, be any number...</a:t>
            </a:r>
          </a:p>
        </p:txBody>
      </p:sp>
      <p:pic>
        <p:nvPicPr>
          <p:cNvPr id="4" name="Picture 3">
            <a:extLst>
              <a:ext uri="{FF2B5EF4-FFF2-40B4-BE49-F238E27FC236}">
                <a16:creationId xmlns:a16="http://schemas.microsoft.com/office/drawing/2014/main" id="{8EB2D4E4-E5C7-44AE-8DA5-1F158C19CAEC}"/>
              </a:ext>
            </a:extLst>
          </p:cNvPr>
          <p:cNvPicPr>
            <a:picLocks noChangeAspect="1"/>
          </p:cNvPicPr>
          <p:nvPr/>
        </p:nvPicPr>
        <p:blipFill>
          <a:blip r:embed="rId4"/>
          <a:stretch>
            <a:fillRect/>
          </a:stretch>
        </p:blipFill>
        <p:spPr>
          <a:xfrm>
            <a:off x="4953000" y="1901679"/>
            <a:ext cx="2349829" cy="1492685"/>
          </a:xfrm>
          <a:prstGeom prst="rect">
            <a:avLst/>
          </a:prstGeom>
        </p:spPr>
      </p:pic>
      <p:sp>
        <p:nvSpPr>
          <p:cNvPr id="6" name="Rectangle 5">
            <a:extLst>
              <a:ext uri="{FF2B5EF4-FFF2-40B4-BE49-F238E27FC236}">
                <a16:creationId xmlns:a16="http://schemas.microsoft.com/office/drawing/2014/main" id="{7AD0604C-5D96-4A08-9EDF-34C8BD194CAC}"/>
              </a:ext>
            </a:extLst>
          </p:cNvPr>
          <p:cNvSpPr/>
          <p:nvPr/>
        </p:nvSpPr>
        <p:spPr>
          <a:xfrm>
            <a:off x="4880112" y="1295400"/>
            <a:ext cx="4038600" cy="584775"/>
          </a:xfrm>
          <a:prstGeom prst="rect">
            <a:avLst/>
          </a:prstGeom>
        </p:spPr>
        <p:txBody>
          <a:bodyPr wrap="square">
            <a:spAutoFit/>
          </a:bodyPr>
          <a:lstStyle/>
          <a:p>
            <a:r>
              <a:rPr lang="de-DE" sz="1600" dirty="0"/>
              <a:t>Unfortunately, with LoR, the y-axis is confined to probability values between 0 and 1</a:t>
            </a:r>
          </a:p>
        </p:txBody>
      </p:sp>
      <p:sp>
        <p:nvSpPr>
          <p:cNvPr id="7" name="Rectangle 6">
            <a:extLst>
              <a:ext uri="{FF2B5EF4-FFF2-40B4-BE49-F238E27FC236}">
                <a16:creationId xmlns:a16="http://schemas.microsoft.com/office/drawing/2014/main" id="{C6858245-33DF-457C-A2C6-3006AC30C9E1}"/>
              </a:ext>
            </a:extLst>
          </p:cNvPr>
          <p:cNvSpPr/>
          <p:nvPr/>
        </p:nvSpPr>
        <p:spPr>
          <a:xfrm>
            <a:off x="228600" y="3581400"/>
            <a:ext cx="8690112" cy="1077218"/>
          </a:xfrm>
          <a:prstGeom prst="rect">
            <a:avLst/>
          </a:prstGeom>
        </p:spPr>
        <p:txBody>
          <a:bodyPr wrap="square">
            <a:spAutoFit/>
          </a:bodyPr>
          <a:lstStyle/>
          <a:p>
            <a:r>
              <a:rPr lang="de-DE" sz="1600" dirty="0"/>
              <a:t>To solve this problem, </a:t>
            </a:r>
            <a:endParaRPr lang="tr-TR" sz="1600" dirty="0"/>
          </a:p>
          <a:p>
            <a:r>
              <a:rPr lang="tr-TR" sz="1600" dirty="0"/>
              <a:t>     </a:t>
            </a:r>
            <a:r>
              <a:rPr lang="de-DE" sz="1600" dirty="0"/>
              <a:t>the y-axis in LoR is transformed from</a:t>
            </a:r>
            <a:r>
              <a:rPr lang="tr-TR" sz="1600" dirty="0"/>
              <a:t>  </a:t>
            </a:r>
            <a:r>
              <a:rPr lang="de-DE" sz="1600" dirty="0"/>
              <a:t> </a:t>
            </a:r>
            <a:r>
              <a:rPr lang="tr-TR" sz="1600" b="1" dirty="0"/>
              <a:t>«</a:t>
            </a:r>
            <a:r>
              <a:rPr lang="de-DE" sz="1600" b="1" dirty="0"/>
              <a:t>probability of obesity</a:t>
            </a:r>
            <a:r>
              <a:rPr lang="tr-TR" sz="1600" b="1" dirty="0"/>
              <a:t>»</a:t>
            </a:r>
            <a:r>
              <a:rPr lang="tr-TR" sz="1600" dirty="0"/>
              <a:t>  </a:t>
            </a:r>
            <a:r>
              <a:rPr lang="de-DE" sz="1600" dirty="0"/>
              <a:t> to</a:t>
            </a:r>
            <a:r>
              <a:rPr lang="tr-TR" sz="1600" dirty="0"/>
              <a:t>  </a:t>
            </a:r>
            <a:r>
              <a:rPr lang="de-DE" sz="1600" dirty="0"/>
              <a:t> </a:t>
            </a:r>
            <a:r>
              <a:rPr lang="tr-TR" sz="1600" b="1" dirty="0"/>
              <a:t>«</a:t>
            </a:r>
            <a:r>
              <a:rPr lang="de-DE" sz="1600" b="1" dirty="0"/>
              <a:t>log(odds of obesity)</a:t>
            </a:r>
            <a:r>
              <a:rPr lang="tr-TR" sz="1600" b="1" dirty="0"/>
              <a:t>»</a:t>
            </a:r>
            <a:r>
              <a:rPr lang="de-DE" sz="1600" dirty="0"/>
              <a:t> </a:t>
            </a:r>
            <a:r>
              <a:rPr lang="tr-TR" sz="1600" dirty="0"/>
              <a:t> </a:t>
            </a:r>
          </a:p>
          <a:p>
            <a:r>
              <a:rPr lang="de-DE" sz="1600" dirty="0"/>
              <a:t>So, just like the y-axis in LR, </a:t>
            </a:r>
            <a:endParaRPr lang="tr-TR" sz="1600" dirty="0"/>
          </a:p>
          <a:p>
            <a:r>
              <a:rPr lang="tr-TR" sz="1600" dirty="0"/>
              <a:t>     </a:t>
            </a:r>
            <a:r>
              <a:rPr lang="de-DE" sz="1600" dirty="0"/>
              <a:t>it can go from </a:t>
            </a:r>
            <a:r>
              <a:rPr lang="de-DE" sz="1600" b="1" dirty="0"/>
              <a:t>"(-)infinity"</a:t>
            </a:r>
            <a:r>
              <a:rPr lang="de-DE" sz="1600" dirty="0"/>
              <a:t>  to  </a:t>
            </a:r>
            <a:r>
              <a:rPr lang="de-DE" sz="1600" b="1" dirty="0"/>
              <a:t>"(+)infinity"</a:t>
            </a:r>
          </a:p>
        </p:txBody>
      </p:sp>
      <p:pic>
        <p:nvPicPr>
          <p:cNvPr id="8" name="Picture 7">
            <a:extLst>
              <a:ext uri="{FF2B5EF4-FFF2-40B4-BE49-F238E27FC236}">
                <a16:creationId xmlns:a16="http://schemas.microsoft.com/office/drawing/2014/main" id="{4B4F4484-C95D-43A1-BA5E-12553C0A96F4}"/>
              </a:ext>
            </a:extLst>
          </p:cNvPr>
          <p:cNvPicPr>
            <a:picLocks noChangeAspect="1"/>
          </p:cNvPicPr>
          <p:nvPr/>
        </p:nvPicPr>
        <p:blipFill>
          <a:blip r:embed="rId5"/>
          <a:stretch>
            <a:fillRect/>
          </a:stretch>
        </p:blipFill>
        <p:spPr>
          <a:xfrm>
            <a:off x="1981200" y="4690708"/>
            <a:ext cx="5181600" cy="1833340"/>
          </a:xfrm>
          <a:prstGeom prst="rect">
            <a:avLst/>
          </a:prstGeom>
        </p:spPr>
      </p:pic>
    </p:spTree>
    <p:extLst>
      <p:ext uri="{BB962C8B-B14F-4D97-AF65-F5344CB8AC3E}">
        <p14:creationId xmlns:p14="http://schemas.microsoft.com/office/powerpoint/2010/main" val="2407384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2016</Words>
  <Application>Microsoft Office PowerPoint</Application>
  <PresentationFormat>On-screen Show (4:3)</PresentationFormat>
  <Paragraphs>231</Paragraphs>
  <Slides>25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CIDFont+F1</vt:lpstr>
      <vt:lpstr>CIDFont+F2</vt:lpstr>
      <vt:lpstr>CIDFont+F4</vt:lpstr>
      <vt:lpstr>Impact</vt:lpstr>
      <vt:lpstr>Open Sans</vt:lpstr>
      <vt:lpstr>Times New Roman</vt:lpstr>
      <vt:lpstr>Wingdings</vt:lpstr>
      <vt:lpstr>NewsPrint</vt:lpstr>
      <vt:lpstr>Custom Design</vt:lpstr>
      <vt:lpstr>PowerPoint Presentation</vt:lpstr>
      <vt:lpstr>Linear Models</vt:lpstr>
      <vt:lpstr>Linear Models</vt:lpstr>
      <vt:lpstr>Logistic Regression</vt:lpstr>
      <vt:lpstr>Logistic Regression</vt:lpstr>
      <vt:lpstr>Logistic Regression</vt:lpstr>
      <vt:lpstr>LR vs LoR</vt:lpstr>
      <vt:lpstr>Coefficients of LoR</vt:lpstr>
      <vt:lpstr>Coefficients of LoR</vt:lpstr>
      <vt:lpstr>Coefficients of LoR</vt:lpstr>
      <vt:lpstr>Coefficients of LoR</vt:lpstr>
      <vt:lpstr>Maximum Likelihood of LoR</vt:lpstr>
      <vt:lpstr>Maximum Likelihood of LoR</vt:lpstr>
      <vt:lpstr>Maximum Likelihood of LoR</vt:lpstr>
      <vt:lpstr>Maximum Likelihood of LoR</vt:lpstr>
      <vt:lpstr>Logistic Regression</vt:lpstr>
      <vt:lpstr>Logistic Regression</vt:lpstr>
      <vt:lpstr>Logistic Regression</vt:lpstr>
      <vt:lpstr>Model Accuracy</vt:lpstr>
      <vt:lpstr>Model Accuracy</vt:lpstr>
      <vt:lpstr>Logistic Regression</vt:lpstr>
      <vt:lpstr>Logistic Regression</vt:lpstr>
      <vt:lpstr>Logistic Regression</vt:lpstr>
      <vt:lpstr>Confusion Matrix</vt:lpstr>
      <vt:lpstr>Confusion Matrix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cp:lastModifiedBy>
  <cp:revision>188</cp:revision>
  <dcterms:created xsi:type="dcterms:W3CDTF">2020-11-02T06:45:19Z</dcterms:created>
  <dcterms:modified xsi:type="dcterms:W3CDTF">2021-04-06T06:12:51Z</dcterms:modified>
</cp:coreProperties>
</file>